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913FD33-AFA0-4723-9B53-E72410B4AB46}">
  <a:tblStyle styleId="{D913FD33-AFA0-4723-9B53-E72410B4AB4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8e37140a23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8e37140a23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b9ca1d9596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b9ca1d9596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9ca1d959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b9ca1d959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b9ca1d9596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b9ca1d959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b9ca1d9596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b9ca1d959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b9ca1d959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b9ca1d959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b9ca1d9596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b9ca1d9596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b9ca1d959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b9ca1d959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2"/>
          <p:cNvPicPr preferRelativeResize="0"/>
          <p:nvPr/>
        </p:nvPicPr>
        <p:blipFill rotWithShape="1">
          <a:blip r:embed="rId2">
            <a:alphaModFix/>
          </a:blip>
          <a:srcRect b="4528" l="0" r="0" t="4727"/>
          <a:stretch/>
        </p:blipFill>
        <p:spPr>
          <a:xfrm>
            <a:off x="719875" y="0"/>
            <a:ext cx="770424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hyperlink" Target="https://docs.google.com/document/d/1KESW4C0fbjR7FnbkHIP3w2pavoEiXfvt0uK6ItdZo_A/copy" TargetMode="External"/><Relationship Id="rId5" Type="http://schemas.openxmlformats.org/officeDocument/2006/relationships/hyperlink" Target="https://docs.google.com/document/d/1KESW4C0fbjR7FnbkHIP3w2pavoEiXfvt0uK6ItdZo_A/copy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hyperlink" Target="https://coseenow.net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l_tdEhHd8RU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s://coseenow.net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3017425" y="2398650"/>
            <a:ext cx="5864400" cy="841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6-8: </a:t>
            </a:r>
            <a:br>
              <a:rPr lang="en" sz="5200"/>
            </a:br>
            <a:r>
              <a:rPr lang="en" sz="5200"/>
              <a:t>Building Claims from Evidence</a:t>
            </a:r>
            <a:endParaRPr sz="5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 Interactive Slides</a:t>
            </a:r>
            <a:endParaRPr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666666"/>
                </a:solidFill>
              </a:rPr>
              <a:t>Lesson Plan</a:t>
            </a:r>
            <a:endParaRPr>
              <a:solidFill>
                <a:srgbClr val="666666"/>
              </a:solidFill>
            </a:endParaRPr>
          </a:p>
        </p:txBody>
      </p:sp>
      <p:pic>
        <p:nvPicPr>
          <p:cNvPr id="56" name="Google Shape;56;p14" title="My NASA Data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353400" y="-78875"/>
            <a:ext cx="4064075" cy="35517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4"/>
          <p:cNvSpPr txBox="1"/>
          <p:nvPr/>
        </p:nvSpPr>
        <p:spPr>
          <a:xfrm>
            <a:off x="159950" y="4711375"/>
            <a:ext cx="28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Link to </a:t>
            </a:r>
            <a:r>
              <a:rPr lang="en" u="sng">
                <a:solidFill>
                  <a:schemeClr val="hlink"/>
                </a:solidFill>
                <a:hlinkClick r:id="rId5"/>
              </a:rPr>
              <a:t>Student Sheet</a:t>
            </a:r>
            <a:endParaRPr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3150" y="40375"/>
            <a:ext cx="4037677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5"/>
          <p:cNvSpPr txBox="1"/>
          <p:nvPr/>
        </p:nvSpPr>
        <p:spPr>
          <a:xfrm>
            <a:off x="6144000" y="478950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(Credit: NSF/</a:t>
            </a:r>
            <a:r>
              <a:rPr lang="en" sz="1100" u="sng">
                <a:solidFill>
                  <a:schemeClr val="hlink"/>
                </a:solidFill>
                <a:hlinkClick r:id="rId4"/>
              </a:rPr>
              <a:t>COSEE-NOW</a:t>
            </a:r>
            <a:r>
              <a:rPr lang="en" sz="1100">
                <a:solidFill>
                  <a:schemeClr val="dk1"/>
                </a:solidFill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 1:</a:t>
            </a:r>
            <a:endParaRPr/>
          </a:p>
        </p:txBody>
      </p:sp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0013" y="984100"/>
            <a:ext cx="5523975" cy="35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6"/>
          <p:cNvSpPr txBox="1"/>
          <p:nvPr/>
        </p:nvSpPr>
        <p:spPr>
          <a:xfrm>
            <a:off x="5639075" y="4698125"/>
            <a:ext cx="310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Credit: COSEE NOW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 2:</a:t>
            </a:r>
            <a:endParaRPr/>
          </a:p>
        </p:txBody>
      </p:sp>
      <p:pic>
        <p:nvPicPr>
          <p:cNvPr id="76" name="Google Shape;7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8600" y="1105825"/>
            <a:ext cx="5266800" cy="36674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7"/>
          <p:cNvSpPr txBox="1"/>
          <p:nvPr/>
        </p:nvSpPr>
        <p:spPr>
          <a:xfrm>
            <a:off x="5639075" y="4698125"/>
            <a:ext cx="310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Credit: COSEE NOW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 3:</a:t>
            </a:r>
            <a:endParaRPr/>
          </a:p>
        </p:txBody>
      </p:sp>
      <p:pic>
        <p:nvPicPr>
          <p:cNvPr id="83" name="Google Shape;8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2875" y="1017725"/>
            <a:ext cx="5138225" cy="357792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8"/>
          <p:cNvSpPr txBox="1"/>
          <p:nvPr/>
        </p:nvSpPr>
        <p:spPr>
          <a:xfrm>
            <a:off x="5639075" y="4698125"/>
            <a:ext cx="310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Credit: COSEE NOW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 4:</a:t>
            </a:r>
            <a:endParaRPr/>
          </a:p>
        </p:txBody>
      </p:sp>
      <p:pic>
        <p:nvPicPr>
          <p:cNvPr id="90" name="Google Shape;9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1188" y="974975"/>
            <a:ext cx="5141625" cy="363412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/>
          <p:nvPr/>
        </p:nvSpPr>
        <p:spPr>
          <a:xfrm>
            <a:off x="5639075" y="4698125"/>
            <a:ext cx="310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Credit: COSEE NOW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redit:  COSEE Networked Ocean World&#10;See link to the original file - http://coseenow.net/files/2010/10/Continuous-movie.mov &#10;Discrete versus Continuous Lesson PLan&#10;&#10;http://coseenow.net/blog/2010/10/discrete-versus-continuous/" id="96" name="Google Shape;96;p20" title="Fisherwoman Claims Evidence Reasoning - Continuous movie, Credit: COSEE NOW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553575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0"/>
          <p:cNvSpPr txBox="1"/>
          <p:nvPr/>
        </p:nvSpPr>
        <p:spPr>
          <a:xfrm>
            <a:off x="6108450" y="478950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(Credit: NSF/</a:t>
            </a:r>
            <a:r>
              <a:rPr lang="en" sz="1100" u="sng">
                <a:solidFill>
                  <a:schemeClr val="hlink"/>
                </a:solidFill>
                <a:hlinkClick r:id="rId5"/>
              </a:rPr>
              <a:t>COSEE-NOW</a:t>
            </a:r>
            <a:r>
              <a:rPr lang="en" sz="1100">
                <a:solidFill>
                  <a:schemeClr val="dk1"/>
                </a:solidFill>
              </a:rPr>
              <a:t>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C-E-R Rubric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03" name="Google Shape;103;p21"/>
          <p:cNvGraphicFramePr/>
          <p:nvPr/>
        </p:nvGraphicFramePr>
        <p:xfrm>
          <a:off x="1304925" y="1300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{D913FD33-AFA0-4723-9B53-E72410B4AB46}</a:tableStyleId>
              </a:tblPr>
              <a:tblGrid>
                <a:gridCol w="981075"/>
                <a:gridCol w="1781175"/>
                <a:gridCol w="1762125"/>
                <a:gridCol w="1000125"/>
                <a:gridCol w="1009650"/>
              </a:tblGrid>
              <a:tr h="323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Description 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3 Points 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2 Points 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1 Point 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0 Points</a:t>
                      </a:r>
                      <a:endParaRPr b="1" sz="1200"/>
                    </a:p>
                  </a:txBody>
                  <a:tcPr marT="63500" marB="63500" marR="63500" marL="63500"/>
                </a:tc>
              </a:tr>
              <a:tr h="514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Claim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117447" marR="101850" rtl="0" algn="ctr">
                        <a:lnSpc>
                          <a:spcPct val="1015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Makes an accurate and complete statement linking independent and dependent variables</a:t>
                      </a:r>
                      <a:endParaRPr sz="799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13078" lvl="0" marL="99209" marR="92623" rtl="0" algn="ctr">
                        <a:lnSpc>
                          <a:spcPct val="1015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Makes an accurate but incomplete claim addressing only one variable</a:t>
                      </a:r>
                      <a:endParaRPr sz="799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Makes an </a:t>
                      </a:r>
                      <a:endParaRPr sz="799"/>
                    </a:p>
                    <a:p>
                      <a:pPr indent="0" lvl="0" marL="0" rtl="0" algn="ctr">
                        <a:spcBef>
                          <a:spcPts val="42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inaccurate claim</a:t>
                      </a:r>
                      <a:endParaRPr sz="799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122118" marR="109225" rtl="0" algn="ctr">
                        <a:lnSpc>
                          <a:spcPct val="1015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Does not make a claim</a:t>
                      </a:r>
                      <a:endParaRPr sz="799"/>
                    </a:p>
                  </a:txBody>
                  <a:tcPr marT="63500" marB="63500" marR="63500" marL="63500" anchor="ctr"/>
                </a:tc>
              </a:tr>
              <a:tr h="885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Evidence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112593" marR="98496" rtl="0" algn="ctr">
                        <a:lnSpc>
                          <a:spcPct val="1015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Provided appropriate and sufficient evidence to support claim using qualitative and quantitative </a:t>
                      </a:r>
                      <a:endParaRPr sz="799"/>
                    </a:p>
                    <a:p>
                      <a:pPr indent="0" lvl="0" marL="0" rtl="0" algn="ctr">
                        <a:spcBef>
                          <a:spcPts val="29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observations of both the </a:t>
                      </a:r>
                      <a:endParaRPr sz="799"/>
                    </a:p>
                    <a:p>
                      <a:pPr indent="0" lvl="0" marL="0" rtl="0" algn="ctr">
                        <a:spcBef>
                          <a:spcPts val="42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independent and dependent </a:t>
                      </a:r>
                      <a:endParaRPr sz="799"/>
                    </a:p>
                    <a:p>
                      <a:pPr indent="0" lvl="0" marL="0" rtl="0" algn="ctr">
                        <a:spcBef>
                          <a:spcPts val="42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variables</a:t>
                      </a:r>
                      <a:endParaRPr sz="799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103068" marR="94669" rtl="0" algn="ctr">
                        <a:lnSpc>
                          <a:spcPct val="1015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Provide appropriate but insufficient evidence to support claim</a:t>
                      </a:r>
                      <a:endParaRPr sz="799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Provides </a:t>
                      </a:r>
                      <a:endParaRPr sz="799"/>
                    </a:p>
                    <a:p>
                      <a:pPr indent="0" lvl="0" marL="0" rtl="0" algn="ctr">
                        <a:spcBef>
                          <a:spcPts val="42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inappropriate </a:t>
                      </a:r>
                      <a:endParaRPr sz="799"/>
                    </a:p>
                    <a:p>
                      <a:pPr indent="0" lvl="0" marL="0" rtl="0" algn="ctr">
                        <a:spcBef>
                          <a:spcPts val="42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evidence. The </a:t>
                      </a:r>
                      <a:endParaRPr sz="799"/>
                    </a:p>
                    <a:p>
                      <a:pPr indent="0" lvl="0" marL="89481" marR="81198" rtl="0" algn="ctr">
                        <a:lnSpc>
                          <a:spcPct val="101585"/>
                        </a:lnSpc>
                        <a:spcBef>
                          <a:spcPts val="42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evidence does not support the claim</a:t>
                      </a:r>
                      <a:endParaRPr sz="799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122118" marR="109175" rtl="0" algn="ctr">
                        <a:lnSpc>
                          <a:spcPct val="1015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Does not provide evidence</a:t>
                      </a:r>
                      <a:endParaRPr sz="799"/>
                    </a:p>
                  </a:txBody>
                  <a:tcPr marT="63500" marB="63500" marR="63500" marL="63500" anchor="ctr"/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Reasoning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79956" marR="81969" rtl="0" algn="ctr">
                        <a:lnSpc>
                          <a:spcPct val="1015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Provides reasoning that connects each piece of evidence to the claim. Uses scientific principles to explain why the evidence supports the claim.</a:t>
                      </a:r>
                      <a:endParaRPr sz="799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74493" marR="51673" rtl="0" algn="ctr">
                        <a:lnSpc>
                          <a:spcPct val="1015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Provides appropriate but incomplete reasoning. Each piece of evidence is not supported by a line of </a:t>
                      </a:r>
                      <a:endParaRPr sz="799"/>
                    </a:p>
                    <a:p>
                      <a:pPr indent="0" lvl="0" marL="0" rtl="0" algn="ctr">
                        <a:spcBef>
                          <a:spcPts val="29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reasoning.</a:t>
                      </a:r>
                      <a:endParaRPr sz="799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Provides </a:t>
                      </a:r>
                      <a:endParaRPr sz="799"/>
                    </a:p>
                    <a:p>
                      <a:pPr indent="0" lvl="0" marL="0" rtl="0" algn="ctr">
                        <a:spcBef>
                          <a:spcPts val="42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inappropriate </a:t>
                      </a:r>
                      <a:endParaRPr sz="799"/>
                    </a:p>
                    <a:p>
                      <a:pPr indent="0" lvl="0" marL="0" rtl="0" algn="ctr">
                        <a:spcBef>
                          <a:spcPts val="42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reasoning.</a:t>
                      </a:r>
                      <a:endParaRPr sz="799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122118" marR="109175" rtl="0" algn="ctr">
                        <a:lnSpc>
                          <a:spcPct val="1015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99"/>
                        <a:t>Does not provide reasoning.</a:t>
                      </a:r>
                      <a:endParaRPr sz="799"/>
                    </a:p>
                  </a:txBody>
                  <a:tcPr marT="63500" marB="63500" marR="63500" marL="63500" anchor="ctr"/>
                </a:tc>
              </a:tr>
              <a:tr h="323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Total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