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9" r:id="rId7"/>
    <p:sldId id="262" r:id="rId8"/>
    <p:sldId id="263" r:id="rId9"/>
    <p:sldId id="264" r:id="rId10"/>
    <p:sldId id="270" r:id="rId11"/>
    <p:sldId id="266" r:id="rId12"/>
    <p:sldId id="267" r:id="rId13"/>
    <p:sldId id="268"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CF8C"/>
    <a:srgbClr val="C14F9D"/>
    <a:srgbClr val="F5EA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51"/>
    <p:restoredTop sz="77896" autoAdjust="0"/>
  </p:normalViewPr>
  <p:slideViewPr>
    <p:cSldViewPr snapToGrid="0">
      <p:cViewPr varScale="1">
        <p:scale>
          <a:sx n="128" d="100"/>
          <a:sy n="128" d="100"/>
        </p:scale>
        <p:origin x="168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234209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1598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050d4aed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050d4aed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5862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050d4aed8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2050d4aed8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5523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073c66ee1f_1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073c66ee1f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1718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073c66ee1f_1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073c66ee1f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37538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073c66ee1f_1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073c66ee1f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46974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050d4aed88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050d4aed88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3840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0789b392f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0789b392f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859885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0789b392f1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0789b392f1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049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073c66ee1f_1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073c66ee1f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03201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050d4aed88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050d4aed88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29771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0789b392f1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0789b392f1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9260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0789b392f1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0789b392f1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68241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3.emf"/><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a:stretch/>
        </p:blipFill>
        <p:spPr>
          <a:xfrm>
            <a:off x="3534511" y="555940"/>
            <a:ext cx="1773871" cy="445294"/>
          </a:xfrm>
          <a:prstGeom prst="rect">
            <a:avLst/>
          </a:prstGeom>
          <a:noFill/>
          <a:ln>
            <a:noFill/>
          </a:ln>
        </p:spPr>
      </p:pic>
      <p:pic>
        <p:nvPicPr>
          <p:cNvPr id="55" name="Google Shape;55;p13"/>
          <p:cNvPicPr preferRelativeResize="0"/>
          <p:nvPr/>
        </p:nvPicPr>
        <p:blipFill rotWithShape="1">
          <a:blip r:embed="rId4">
            <a:alphaModFix/>
          </a:blip>
          <a:srcRect/>
          <a:stretch/>
        </p:blipFill>
        <p:spPr>
          <a:xfrm>
            <a:off x="5544775" y="555952"/>
            <a:ext cx="1289685" cy="445274"/>
          </a:xfrm>
          <a:prstGeom prst="rect">
            <a:avLst/>
          </a:prstGeom>
          <a:noFill/>
          <a:ln>
            <a:noFill/>
          </a:ln>
        </p:spPr>
      </p:pic>
      <p:sp>
        <p:nvSpPr>
          <p:cNvPr id="56" name="Google Shape;56;p13"/>
          <p:cNvSpPr/>
          <p:nvPr/>
        </p:nvSpPr>
        <p:spPr>
          <a:xfrm>
            <a:off x="3534500" y="4001099"/>
            <a:ext cx="2329800" cy="763500"/>
          </a:xfrm>
          <a:prstGeom prst="rect">
            <a:avLst/>
          </a:prstGeom>
          <a:solidFill>
            <a:srgbClr val="FFFFFF"/>
          </a:solidFill>
          <a:ln w="25400" cap="flat" cmpd="sng">
            <a:solidFill>
              <a:srgbClr val="FF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GB" sz="900" b="0" i="0" u="none" strike="noStrike" cap="none" dirty="0">
                <a:solidFill>
                  <a:srgbClr val="222222"/>
                </a:solidFill>
                <a:latin typeface="Arial"/>
                <a:ea typeface="Arial"/>
                <a:cs typeface="Arial"/>
                <a:sym typeface="Arial"/>
              </a:rPr>
              <a:t>This resource is part of a Topical Talk Headline, produced by The Economist Educational Foundation. Please find the original version of the resource here: </a:t>
            </a:r>
            <a:r>
              <a:rPr lang="en-GB" sz="900" b="0" i="1" u="none" strike="noStrike" cap="none" dirty="0" err="1">
                <a:solidFill>
                  <a:srgbClr val="FF0000"/>
                </a:solidFill>
                <a:latin typeface="Arial"/>
                <a:ea typeface="Arial"/>
                <a:cs typeface="Arial"/>
                <a:sym typeface="Arial"/>
              </a:rPr>
              <a:t>bit.ly</a:t>
            </a:r>
            <a:r>
              <a:rPr lang="en-GB" sz="900" b="0" i="1" u="none" strike="noStrike" cap="none" dirty="0">
                <a:solidFill>
                  <a:srgbClr val="FF0000"/>
                </a:solidFill>
                <a:latin typeface="Arial"/>
                <a:ea typeface="Arial"/>
                <a:cs typeface="Arial"/>
                <a:sym typeface="Arial"/>
              </a:rPr>
              <a:t>/3YP6Xpt</a:t>
            </a:r>
            <a:endParaRPr sz="900" b="0" i="1" u="none" strike="noStrike" cap="none" dirty="0">
              <a:solidFill>
                <a:srgbClr val="000000"/>
              </a:solidFill>
              <a:latin typeface="Arial"/>
              <a:ea typeface="Arial"/>
              <a:cs typeface="Arial"/>
              <a:sym typeface="Arial"/>
            </a:endParaRPr>
          </a:p>
        </p:txBody>
      </p:sp>
      <p:pic>
        <p:nvPicPr>
          <p:cNvPr id="57" name="Google Shape;57;p13"/>
          <p:cNvPicPr preferRelativeResize="0"/>
          <p:nvPr/>
        </p:nvPicPr>
        <p:blipFill rotWithShape="1">
          <a:blip r:embed="rId5">
            <a:alphaModFix/>
          </a:blip>
          <a:srcRect l="1604" r="11649" b="16742"/>
          <a:stretch/>
        </p:blipFill>
        <p:spPr>
          <a:xfrm>
            <a:off x="3444800" y="1599925"/>
            <a:ext cx="4506410" cy="1802988"/>
          </a:xfrm>
          <a:prstGeom prst="rect">
            <a:avLst/>
          </a:prstGeom>
          <a:noFill/>
          <a:ln>
            <a:noFill/>
          </a:ln>
        </p:spPr>
      </p:pic>
      <p:sp>
        <p:nvSpPr>
          <p:cNvPr id="58" name="Google Shape;58;p13"/>
          <p:cNvSpPr/>
          <p:nvPr/>
        </p:nvSpPr>
        <p:spPr>
          <a:xfrm>
            <a:off x="0" y="150"/>
            <a:ext cx="2962200" cy="5143500"/>
          </a:xfrm>
          <a:prstGeom prst="rect">
            <a:avLst/>
          </a:prstGeom>
          <a:solidFill>
            <a:srgbClr val="C0D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13"/>
          <p:cNvPicPr preferRelativeResize="0"/>
          <p:nvPr/>
        </p:nvPicPr>
        <p:blipFill rotWithShape="1">
          <a:blip r:embed="rId6">
            <a:alphaModFix/>
          </a:blip>
          <a:srcRect t="7740"/>
          <a:stretch/>
        </p:blipFill>
        <p:spPr>
          <a:xfrm>
            <a:off x="1240125" y="150"/>
            <a:ext cx="1029375" cy="908400"/>
          </a:xfrm>
          <a:prstGeom prst="rect">
            <a:avLst/>
          </a:prstGeom>
          <a:noFill/>
          <a:ln>
            <a:noFill/>
          </a:ln>
        </p:spPr>
      </p:pic>
      <p:pic>
        <p:nvPicPr>
          <p:cNvPr id="60" name="Google Shape;60;p13"/>
          <p:cNvPicPr preferRelativeResize="0"/>
          <p:nvPr/>
        </p:nvPicPr>
        <p:blipFill>
          <a:blip r:embed="rId7">
            <a:alphaModFix/>
          </a:blip>
          <a:stretch>
            <a:fillRect/>
          </a:stretch>
        </p:blipFill>
        <p:spPr>
          <a:xfrm>
            <a:off x="889825" y="3860278"/>
            <a:ext cx="2072375" cy="1012650"/>
          </a:xfrm>
          <a:prstGeom prst="rect">
            <a:avLst/>
          </a:prstGeom>
          <a:noFill/>
          <a:ln>
            <a:noFill/>
          </a:ln>
        </p:spPr>
      </p:pic>
      <p:pic>
        <p:nvPicPr>
          <p:cNvPr id="61" name="Google Shape;61;p13"/>
          <p:cNvPicPr preferRelativeResize="0"/>
          <p:nvPr/>
        </p:nvPicPr>
        <p:blipFill>
          <a:blip r:embed="rId8">
            <a:alphaModFix/>
          </a:blip>
          <a:stretch>
            <a:fillRect/>
          </a:stretch>
        </p:blipFill>
        <p:spPr>
          <a:xfrm>
            <a:off x="126850" y="988250"/>
            <a:ext cx="2667399" cy="3266375"/>
          </a:xfrm>
          <a:prstGeom prst="rect">
            <a:avLst/>
          </a:prstGeom>
          <a:noFill/>
          <a:ln>
            <a:noFill/>
          </a:ln>
        </p:spPr>
      </p:pic>
      <p:pic>
        <p:nvPicPr>
          <p:cNvPr id="62" name="Google Shape;62;p13"/>
          <p:cNvPicPr preferRelativeResize="0"/>
          <p:nvPr/>
        </p:nvPicPr>
        <p:blipFill>
          <a:blip r:embed="rId9">
            <a:alphaModFix/>
          </a:blip>
          <a:stretch>
            <a:fillRect/>
          </a:stretch>
        </p:blipFill>
        <p:spPr>
          <a:xfrm>
            <a:off x="6" y="3047600"/>
            <a:ext cx="357125" cy="250600"/>
          </a:xfrm>
          <a:prstGeom prst="rect">
            <a:avLst/>
          </a:prstGeom>
          <a:noFill/>
          <a:ln>
            <a:noFill/>
          </a:ln>
        </p:spPr>
      </p:pic>
      <p:pic>
        <p:nvPicPr>
          <p:cNvPr id="63" name="Google Shape;63;p13"/>
          <p:cNvPicPr preferRelativeResize="0"/>
          <p:nvPr/>
        </p:nvPicPr>
        <p:blipFill>
          <a:blip r:embed="rId10">
            <a:alphaModFix/>
          </a:blip>
          <a:stretch>
            <a:fillRect/>
          </a:stretch>
        </p:blipFill>
        <p:spPr>
          <a:xfrm>
            <a:off x="2193301" y="830225"/>
            <a:ext cx="307550" cy="270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0D249"/>
        </a:solidFill>
        <a:effectLst/>
      </p:bgPr>
    </p:bg>
    <p:spTree>
      <p:nvGrpSpPr>
        <p:cNvPr id="1" name="Shape 67"/>
        <p:cNvGrpSpPr/>
        <p:nvPr/>
      </p:nvGrpSpPr>
      <p:grpSpPr>
        <a:xfrm>
          <a:off x="0" y="0"/>
          <a:ext cx="0" cy="0"/>
          <a:chOff x="0" y="0"/>
          <a:chExt cx="0" cy="0"/>
        </a:xfrm>
      </p:grpSpPr>
      <p:sp>
        <p:nvSpPr>
          <p:cNvPr id="68" name="Google Shape;68;p14"/>
          <p:cNvSpPr txBox="1"/>
          <p:nvPr/>
        </p:nvSpPr>
        <p:spPr>
          <a:xfrm>
            <a:off x="298625" y="1314450"/>
            <a:ext cx="4502100" cy="2381400"/>
          </a:xfrm>
          <a:prstGeom prst="rect">
            <a:avLst/>
          </a:prstGeom>
          <a:noFill/>
          <a:ln>
            <a:noFill/>
          </a:ln>
        </p:spPr>
        <p:txBody>
          <a:bodyPr spcFirstLastPara="1" wrap="square" lIns="91425" tIns="91425" rIns="91425" bIns="91425" anchor="b" anchorCtr="0">
            <a:noAutofit/>
          </a:bodyPr>
          <a:lstStyle/>
          <a:p>
            <a:pPr marL="0" marR="90805" lvl="0" indent="0" algn="l" rtl="0">
              <a:lnSpc>
                <a:spcPct val="100000"/>
              </a:lnSpc>
              <a:spcBef>
                <a:spcPts val="595"/>
              </a:spcBef>
              <a:spcAft>
                <a:spcPts val="0"/>
              </a:spcAft>
              <a:buClr>
                <a:srgbClr val="000000"/>
              </a:buClr>
              <a:buSzPts val="1100"/>
              <a:buFont typeface="Arial"/>
              <a:buNone/>
            </a:pPr>
            <a:br>
              <a:rPr lang="en-GB" sz="1600" b="1" i="0" u="none" strike="noStrike" cap="none" dirty="0">
                <a:solidFill>
                  <a:srgbClr val="000000"/>
                </a:solidFill>
                <a:latin typeface="Arial"/>
                <a:ea typeface="Arial"/>
                <a:cs typeface="Arial"/>
                <a:sym typeface="Arial"/>
              </a:rPr>
            </a:br>
            <a:r>
              <a:rPr lang="en-GB" sz="1800" b="1" dirty="0"/>
              <a:t>Biodiversity</a:t>
            </a:r>
            <a:r>
              <a:rPr lang="en-GB" sz="1800" b="0" i="0" u="none" strike="noStrike" cap="none" dirty="0">
                <a:solidFill>
                  <a:srgbClr val="000000"/>
                </a:solidFill>
                <a:latin typeface="Arial"/>
                <a:ea typeface="Arial"/>
                <a:cs typeface="Arial"/>
                <a:sym typeface="Arial"/>
              </a:rPr>
              <a:t> </a:t>
            </a:r>
            <a:r>
              <a:rPr lang="en-GB" sz="1800" b="0" i="0" u="none" strike="noStrike" cap="none" dirty="0">
                <a:solidFill>
                  <a:srgbClr val="1A1A1A"/>
                </a:solidFill>
                <a:latin typeface="Arial"/>
                <a:ea typeface="Arial"/>
                <a:cs typeface="Arial"/>
                <a:sym typeface="Arial"/>
              </a:rPr>
              <a:t>= </a:t>
            </a:r>
            <a:r>
              <a:rPr lang="en-GB" sz="1800" dirty="0">
                <a:solidFill>
                  <a:srgbClr val="1A1A1A"/>
                </a:solidFill>
              </a:rPr>
              <a:t>all the different kinds of life you’ll find in one area – the variety of animals, plants and even </a:t>
            </a:r>
            <a:br>
              <a:rPr lang="en-GB" sz="1800" dirty="0">
                <a:solidFill>
                  <a:srgbClr val="1A1A1A"/>
                </a:solidFill>
              </a:rPr>
            </a:br>
            <a:r>
              <a:rPr lang="en-GB" sz="1800" dirty="0">
                <a:solidFill>
                  <a:srgbClr val="1A1A1A"/>
                </a:solidFill>
              </a:rPr>
              <a:t>micro-organisms like bacteria, that make up our natural world. Each of these species and organisms work together in ecosystems, like an intricate web, to maintain balance and support life</a:t>
            </a:r>
            <a:endParaRPr sz="1800" b="0" i="0" u="none" strike="noStrike" cap="none" dirty="0">
              <a:solidFill>
                <a:srgbClr val="000000"/>
              </a:solidFill>
              <a:latin typeface="Arial"/>
              <a:ea typeface="Arial"/>
              <a:cs typeface="Arial"/>
              <a:sym typeface="Arial"/>
            </a:endParaRPr>
          </a:p>
        </p:txBody>
      </p:sp>
      <p:sp>
        <p:nvSpPr>
          <p:cNvPr id="69" name="Google Shape;69;p14"/>
          <p:cNvSpPr/>
          <p:nvPr/>
        </p:nvSpPr>
        <p:spPr>
          <a:xfrm>
            <a:off x="298617" y="395371"/>
            <a:ext cx="21501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GB" sz="3000" b="1" i="0" u="none" strike="noStrike" cap="none">
                <a:solidFill>
                  <a:srgbClr val="000000"/>
                </a:solidFill>
                <a:latin typeface="Arial"/>
                <a:ea typeface="Arial"/>
                <a:cs typeface="Arial"/>
                <a:sym typeface="Arial"/>
              </a:rPr>
              <a:t>Keyword</a:t>
            </a:r>
            <a:endParaRPr sz="3000" b="0" i="0" u="none" strike="noStrike" cap="none">
              <a:solidFill>
                <a:srgbClr val="000000"/>
              </a:solidFill>
              <a:latin typeface="Arial"/>
              <a:ea typeface="Arial"/>
              <a:cs typeface="Arial"/>
              <a:sym typeface="Arial"/>
            </a:endParaRPr>
          </a:p>
        </p:txBody>
      </p:sp>
      <p:pic>
        <p:nvPicPr>
          <p:cNvPr id="70" name="Google Shape;70;p14"/>
          <p:cNvPicPr preferRelativeResize="0"/>
          <p:nvPr/>
        </p:nvPicPr>
        <p:blipFill>
          <a:blip r:embed="rId3">
            <a:alphaModFix/>
          </a:blip>
          <a:stretch>
            <a:fillRect/>
          </a:stretch>
        </p:blipFill>
        <p:spPr>
          <a:xfrm>
            <a:off x="4751150" y="1072350"/>
            <a:ext cx="4162601" cy="407114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8E0E8"/>
        </a:solidFill>
        <a:effectLst/>
      </p:bgPr>
    </p:bg>
    <p:spTree>
      <p:nvGrpSpPr>
        <p:cNvPr id="1" name="Shape 74"/>
        <p:cNvGrpSpPr/>
        <p:nvPr/>
      </p:nvGrpSpPr>
      <p:grpSpPr>
        <a:xfrm>
          <a:off x="0" y="0"/>
          <a:ext cx="0" cy="0"/>
          <a:chOff x="0" y="0"/>
          <a:chExt cx="0" cy="0"/>
        </a:xfrm>
      </p:grpSpPr>
      <p:sp>
        <p:nvSpPr>
          <p:cNvPr id="75" name="Google Shape;75;p15"/>
          <p:cNvSpPr txBox="1">
            <a:spLocks noGrp="1"/>
          </p:cNvSpPr>
          <p:nvPr>
            <p:ph type="body" idx="1"/>
          </p:nvPr>
        </p:nvSpPr>
        <p:spPr>
          <a:xfrm>
            <a:off x="552450" y="1495425"/>
            <a:ext cx="8039100" cy="2867100"/>
          </a:xfrm>
          <a:prstGeom prst="rect">
            <a:avLst/>
          </a:prstGeom>
        </p:spPr>
        <p:txBody>
          <a:bodyPr spcFirstLastPara="1" wrap="square" lIns="91425" tIns="91425" rIns="91425" bIns="91425" anchor="t" anchorCtr="0">
            <a:normAutofit/>
          </a:bodyPr>
          <a:lstStyle/>
          <a:p>
            <a:pPr marL="457200" lvl="0" indent="-330200" algn="l" rtl="0">
              <a:lnSpc>
                <a:spcPct val="100000"/>
              </a:lnSpc>
              <a:spcBef>
                <a:spcPts val="0"/>
              </a:spcBef>
              <a:spcAft>
                <a:spcPts val="0"/>
              </a:spcAft>
              <a:buClr>
                <a:schemeClr val="dk1"/>
              </a:buClr>
              <a:buSzPts val="1600"/>
              <a:buAutoNum type="arabicPeriod"/>
            </a:pPr>
            <a:r>
              <a:rPr lang="en-GB" sz="1600" dirty="0">
                <a:solidFill>
                  <a:schemeClr val="dk1"/>
                </a:solidFill>
              </a:rPr>
              <a:t>People represent just </a:t>
            </a:r>
            <a:r>
              <a:rPr lang="en-GB" sz="1600" b="1" dirty="0">
                <a:solidFill>
                  <a:srgbClr val="C14F9D"/>
                </a:solidFill>
                <a:highlight>
                  <a:srgbClr val="F1E5C2"/>
                </a:highlight>
              </a:rPr>
              <a:t>______%</a:t>
            </a:r>
            <a:r>
              <a:rPr lang="en-GB" sz="1600" dirty="0">
                <a:solidFill>
                  <a:schemeClr val="dk1"/>
                </a:solidFill>
              </a:rPr>
              <a:t> of all living things – but since the dawn of civilisation, humanity has caused the loss of </a:t>
            </a:r>
            <a:r>
              <a:rPr lang="en-GB" sz="1600" b="1" dirty="0">
                <a:solidFill>
                  <a:srgbClr val="C14F9D"/>
                </a:solidFill>
                <a:highlight>
                  <a:srgbClr val="F1E5C2"/>
                </a:highlight>
              </a:rPr>
              <a:t>_____%</a:t>
            </a:r>
            <a:r>
              <a:rPr lang="en-GB" sz="1600" dirty="0">
                <a:solidFill>
                  <a:srgbClr val="73BF44"/>
                </a:solidFill>
              </a:rPr>
              <a:t> </a:t>
            </a:r>
            <a:r>
              <a:rPr lang="en-GB" sz="1600" dirty="0">
                <a:solidFill>
                  <a:schemeClr val="dk1"/>
                </a:solidFill>
              </a:rPr>
              <a:t>of all wild mammals and half of plants</a:t>
            </a:r>
            <a:br>
              <a:rPr lang="en-GB" sz="1600" dirty="0">
                <a:solidFill>
                  <a:schemeClr val="dk1"/>
                </a:solidFill>
              </a:rPr>
            </a:br>
            <a:endParaRPr lang="en-GB" sz="1600" dirty="0">
              <a:solidFill>
                <a:schemeClr val="dk1"/>
              </a:solidFill>
            </a:endParaRPr>
          </a:p>
          <a:p>
            <a:pPr marL="457200" lvl="0" indent="-330200" algn="l" rtl="0">
              <a:lnSpc>
                <a:spcPct val="100000"/>
              </a:lnSpc>
              <a:spcBef>
                <a:spcPts val="0"/>
              </a:spcBef>
              <a:spcAft>
                <a:spcPts val="0"/>
              </a:spcAft>
              <a:buClr>
                <a:schemeClr val="dk1"/>
              </a:buClr>
              <a:buSzPts val="1600"/>
              <a:buAutoNum type="arabicPeriod"/>
            </a:pPr>
            <a:r>
              <a:rPr lang="en-GB" sz="1600" dirty="0">
                <a:solidFill>
                  <a:schemeClr val="dk1"/>
                </a:solidFill>
              </a:rPr>
              <a:t>By one estimate, humans have directly altered at least</a:t>
            </a:r>
            <a:r>
              <a:rPr lang="en-GB" sz="1600" dirty="0">
                <a:solidFill>
                  <a:schemeClr val="lt1"/>
                </a:solidFill>
              </a:rPr>
              <a:t> </a:t>
            </a:r>
            <a:r>
              <a:rPr lang="en-GB" sz="1600" b="1" dirty="0">
                <a:solidFill>
                  <a:srgbClr val="C14F9D"/>
                </a:solidFill>
                <a:highlight>
                  <a:srgbClr val="F1E5C2"/>
                </a:highlight>
              </a:rPr>
              <a:t>_____%</a:t>
            </a:r>
            <a:r>
              <a:rPr lang="en-GB" sz="1600" dirty="0">
                <a:solidFill>
                  <a:schemeClr val="dk1"/>
                </a:solidFill>
              </a:rPr>
              <a:t> of Earth's land, mainly for growing plants and keeping animals</a:t>
            </a:r>
            <a:br>
              <a:rPr lang="en-GB" sz="1600" dirty="0">
                <a:solidFill>
                  <a:schemeClr val="dk1"/>
                </a:solidFill>
              </a:rPr>
            </a:br>
            <a:endParaRPr lang="en-GB" sz="1600" dirty="0">
              <a:solidFill>
                <a:schemeClr val="dk1"/>
              </a:solidFill>
            </a:endParaRPr>
          </a:p>
          <a:p>
            <a:pPr marL="457200" lvl="0" indent="-330200" algn="l" rtl="0">
              <a:lnSpc>
                <a:spcPct val="100000"/>
              </a:lnSpc>
              <a:spcBef>
                <a:spcPts val="0"/>
              </a:spcBef>
              <a:spcAft>
                <a:spcPts val="0"/>
              </a:spcAft>
              <a:buClr>
                <a:schemeClr val="dk1"/>
              </a:buClr>
              <a:buSzPts val="1600"/>
              <a:buAutoNum type="arabicPeriod"/>
            </a:pPr>
            <a:r>
              <a:rPr lang="en-GB" sz="1600" dirty="0">
                <a:solidFill>
                  <a:schemeClr val="dk1"/>
                </a:solidFill>
              </a:rPr>
              <a:t>Cities account for </a:t>
            </a:r>
            <a:r>
              <a:rPr lang="en-GB" sz="1600" b="1" dirty="0">
                <a:solidFill>
                  <a:srgbClr val="C14F9D"/>
                </a:solidFill>
                <a:highlight>
                  <a:srgbClr val="F1E5C2"/>
                </a:highlight>
              </a:rPr>
              <a:t>_____%</a:t>
            </a:r>
            <a:r>
              <a:rPr lang="en-GB" sz="1600" dirty="0">
                <a:solidFill>
                  <a:schemeClr val="dk1"/>
                </a:solidFill>
              </a:rPr>
              <a:t> of all carbon emissions</a:t>
            </a:r>
            <a:br>
              <a:rPr lang="en-GB" sz="1600" dirty="0">
                <a:solidFill>
                  <a:schemeClr val="dk1"/>
                </a:solidFill>
              </a:rPr>
            </a:br>
            <a:endParaRPr lang="en-GB" sz="1600" dirty="0">
              <a:solidFill>
                <a:schemeClr val="dk1"/>
              </a:solidFill>
            </a:endParaRPr>
          </a:p>
          <a:p>
            <a:pPr marL="457200" lvl="0" indent="-330200" algn="l" rtl="0">
              <a:lnSpc>
                <a:spcPct val="100000"/>
              </a:lnSpc>
              <a:spcBef>
                <a:spcPts val="0"/>
              </a:spcBef>
              <a:spcAft>
                <a:spcPts val="0"/>
              </a:spcAft>
              <a:buClr>
                <a:schemeClr val="dk1"/>
              </a:buClr>
              <a:buSzPts val="1600"/>
              <a:buAutoNum type="arabicPeriod"/>
            </a:pPr>
            <a:r>
              <a:rPr lang="en-GB" sz="1600" dirty="0">
                <a:solidFill>
                  <a:schemeClr val="dk1"/>
                </a:solidFill>
              </a:rPr>
              <a:t>Today around</a:t>
            </a:r>
            <a:r>
              <a:rPr lang="en-GB" sz="1600" b="1" dirty="0">
                <a:solidFill>
                  <a:schemeClr val="dk1"/>
                </a:solidFill>
              </a:rPr>
              <a:t> </a:t>
            </a:r>
            <a:r>
              <a:rPr lang="en-GB" sz="1600" b="1" dirty="0">
                <a:solidFill>
                  <a:srgbClr val="C14F9D"/>
                </a:solidFill>
                <a:highlight>
                  <a:srgbClr val="F1E5C2"/>
                </a:highlight>
              </a:rPr>
              <a:t>_____ million</a:t>
            </a:r>
            <a:r>
              <a:rPr lang="en-GB" sz="1600" b="1" dirty="0">
                <a:solidFill>
                  <a:schemeClr val="dk1"/>
                </a:solidFill>
              </a:rPr>
              <a:t> </a:t>
            </a:r>
            <a:r>
              <a:rPr lang="en-GB" sz="1600" dirty="0">
                <a:solidFill>
                  <a:schemeClr val="dk1"/>
                </a:solidFill>
              </a:rPr>
              <a:t>animal and plant species are threatened </a:t>
            </a:r>
            <a:br>
              <a:rPr lang="en-GB" sz="1600" dirty="0">
                <a:solidFill>
                  <a:schemeClr val="dk1"/>
                </a:solidFill>
              </a:rPr>
            </a:br>
            <a:r>
              <a:rPr lang="en-GB" sz="1600" dirty="0">
                <a:solidFill>
                  <a:schemeClr val="dk1"/>
                </a:solidFill>
              </a:rPr>
              <a:t>with extinction</a:t>
            </a:r>
            <a:endParaRPr sz="1600" dirty="0"/>
          </a:p>
        </p:txBody>
      </p:sp>
      <p:sp>
        <p:nvSpPr>
          <p:cNvPr id="76" name="Google Shape;76;p15"/>
          <p:cNvSpPr txBox="1"/>
          <p:nvPr/>
        </p:nvSpPr>
        <p:spPr>
          <a:xfrm>
            <a:off x="412925" y="523875"/>
            <a:ext cx="6140400" cy="5334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200" b="1"/>
              <a:t>Where does the number go?</a:t>
            </a:r>
            <a:endParaRPr sz="2200" b="0" i="0" u="none" strike="noStrike" cap="none">
              <a:solidFill>
                <a:srgbClr val="000000"/>
              </a:solidFill>
              <a:latin typeface="Arial"/>
              <a:ea typeface="Arial"/>
              <a:cs typeface="Arial"/>
              <a:sym typeface="Arial"/>
            </a:endParaRPr>
          </a:p>
        </p:txBody>
      </p:sp>
      <p:pic>
        <p:nvPicPr>
          <p:cNvPr id="77" name="Google Shape;77;p15"/>
          <p:cNvPicPr preferRelativeResize="0"/>
          <p:nvPr/>
        </p:nvPicPr>
        <p:blipFill>
          <a:blip r:embed="rId3">
            <a:alphaModFix/>
          </a:blip>
          <a:stretch>
            <a:fillRect/>
          </a:stretch>
        </p:blipFill>
        <p:spPr>
          <a:xfrm>
            <a:off x="6953250" y="4207325"/>
            <a:ext cx="2009774" cy="936175"/>
          </a:xfrm>
          <a:prstGeom prst="rect">
            <a:avLst/>
          </a:prstGeom>
          <a:noFill/>
          <a:ln>
            <a:noFill/>
          </a:ln>
        </p:spPr>
      </p:pic>
      <p:pic>
        <p:nvPicPr>
          <p:cNvPr id="78" name="Google Shape;78;p15"/>
          <p:cNvPicPr preferRelativeResize="0"/>
          <p:nvPr/>
        </p:nvPicPr>
        <p:blipFill>
          <a:blip r:embed="rId4">
            <a:alphaModFix/>
          </a:blip>
          <a:stretch>
            <a:fillRect/>
          </a:stretch>
        </p:blipFill>
        <p:spPr>
          <a:xfrm>
            <a:off x="8083877" y="400088"/>
            <a:ext cx="778332" cy="7809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8E0E8"/>
        </a:solidFill>
        <a:effectLst/>
      </p:bgPr>
    </p:bg>
    <p:spTree>
      <p:nvGrpSpPr>
        <p:cNvPr id="1" name="Shape 82"/>
        <p:cNvGrpSpPr/>
        <p:nvPr/>
      </p:nvGrpSpPr>
      <p:grpSpPr>
        <a:xfrm>
          <a:off x="0" y="0"/>
          <a:ext cx="0" cy="0"/>
          <a:chOff x="0" y="0"/>
          <a:chExt cx="0" cy="0"/>
        </a:xfrm>
      </p:grpSpPr>
      <p:sp>
        <p:nvSpPr>
          <p:cNvPr id="83" name="Google Shape;83;p16"/>
          <p:cNvSpPr txBox="1">
            <a:spLocks noGrp="1"/>
          </p:cNvSpPr>
          <p:nvPr>
            <p:ph type="body" idx="1"/>
          </p:nvPr>
        </p:nvSpPr>
        <p:spPr>
          <a:xfrm>
            <a:off x="552450" y="1495425"/>
            <a:ext cx="8039100" cy="2867100"/>
          </a:xfrm>
          <a:prstGeom prst="rect">
            <a:avLst/>
          </a:prstGeom>
        </p:spPr>
        <p:txBody>
          <a:bodyPr spcFirstLastPara="1" wrap="square" lIns="91425" tIns="91425" rIns="91425" bIns="91425" anchor="t" anchorCtr="0">
            <a:normAutofit/>
          </a:bodyPr>
          <a:lstStyle/>
          <a:p>
            <a:pPr marL="457200" lvl="0" indent="-330200" algn="l" rtl="0">
              <a:lnSpc>
                <a:spcPct val="100000"/>
              </a:lnSpc>
              <a:spcBef>
                <a:spcPts val="0"/>
              </a:spcBef>
              <a:spcAft>
                <a:spcPts val="0"/>
              </a:spcAft>
              <a:buClr>
                <a:schemeClr val="dk1"/>
              </a:buClr>
              <a:buSzPts val="1600"/>
              <a:buAutoNum type="arabicPeriod"/>
            </a:pPr>
            <a:r>
              <a:rPr lang="en-GB" sz="1600" dirty="0">
                <a:solidFill>
                  <a:schemeClr val="dk1"/>
                </a:solidFill>
              </a:rPr>
              <a:t>People represent just </a:t>
            </a:r>
            <a:r>
              <a:rPr lang="en-GB" sz="1600" b="1" dirty="0">
                <a:solidFill>
                  <a:srgbClr val="C14F9D"/>
                </a:solidFill>
                <a:highlight>
                  <a:srgbClr val="F1E5C2"/>
                </a:highlight>
              </a:rPr>
              <a:t>0.01%</a:t>
            </a:r>
            <a:r>
              <a:rPr lang="en-GB" sz="1600" dirty="0">
                <a:solidFill>
                  <a:schemeClr val="dk1"/>
                </a:solidFill>
              </a:rPr>
              <a:t> of all living things – but since the dawn of civilisation, humanity has caused the loss of </a:t>
            </a:r>
            <a:r>
              <a:rPr lang="en-GB" sz="1600" b="1" dirty="0">
                <a:solidFill>
                  <a:srgbClr val="C14F9D"/>
                </a:solidFill>
                <a:highlight>
                  <a:srgbClr val="F1E5C2"/>
                </a:highlight>
              </a:rPr>
              <a:t>83%</a:t>
            </a:r>
            <a:r>
              <a:rPr lang="en-GB" sz="1600" dirty="0">
                <a:solidFill>
                  <a:schemeClr val="dk1"/>
                </a:solidFill>
              </a:rPr>
              <a:t> of all wild mammals and half of plants</a:t>
            </a:r>
            <a:br>
              <a:rPr lang="en-GB" sz="1600" dirty="0">
                <a:solidFill>
                  <a:schemeClr val="dk1"/>
                </a:solidFill>
              </a:rPr>
            </a:br>
            <a:endParaRPr lang="en-GB" sz="1600" dirty="0">
              <a:solidFill>
                <a:schemeClr val="dk1"/>
              </a:solidFill>
            </a:endParaRPr>
          </a:p>
          <a:p>
            <a:pPr marL="457200" lvl="0" indent="-330200" algn="l" rtl="0">
              <a:lnSpc>
                <a:spcPct val="100000"/>
              </a:lnSpc>
              <a:spcBef>
                <a:spcPts val="0"/>
              </a:spcBef>
              <a:spcAft>
                <a:spcPts val="0"/>
              </a:spcAft>
              <a:buClr>
                <a:schemeClr val="dk1"/>
              </a:buClr>
              <a:buSzPts val="1600"/>
              <a:buAutoNum type="arabicPeriod"/>
            </a:pPr>
            <a:r>
              <a:rPr lang="en-GB" sz="1600" dirty="0">
                <a:solidFill>
                  <a:schemeClr val="dk1"/>
                </a:solidFill>
              </a:rPr>
              <a:t>By one estimate, humans have directly altered at least </a:t>
            </a:r>
            <a:r>
              <a:rPr lang="en-GB" sz="1600" b="1" dirty="0">
                <a:solidFill>
                  <a:srgbClr val="C14F9D"/>
                </a:solidFill>
                <a:highlight>
                  <a:srgbClr val="F1E5C2"/>
                </a:highlight>
              </a:rPr>
              <a:t>70%</a:t>
            </a:r>
            <a:r>
              <a:rPr lang="en-GB" sz="1600" dirty="0">
                <a:solidFill>
                  <a:schemeClr val="dk1"/>
                </a:solidFill>
              </a:rPr>
              <a:t> of Earth's land, mainly for growing plants and keeping animals</a:t>
            </a:r>
          </a:p>
          <a:p>
            <a:pPr marL="457200" lvl="0" indent="-330200" algn="l" rtl="0">
              <a:lnSpc>
                <a:spcPct val="100000"/>
              </a:lnSpc>
              <a:spcBef>
                <a:spcPts val="0"/>
              </a:spcBef>
              <a:spcAft>
                <a:spcPts val="0"/>
              </a:spcAft>
              <a:buClr>
                <a:schemeClr val="dk1"/>
              </a:buClr>
              <a:buSzPts val="1600"/>
              <a:buAutoNum type="arabicPeriod"/>
            </a:pPr>
            <a:endParaRPr lang="en-GB" sz="1600" dirty="0">
              <a:solidFill>
                <a:schemeClr val="dk1"/>
              </a:solidFill>
            </a:endParaRPr>
          </a:p>
          <a:p>
            <a:pPr marL="457200" lvl="0" indent="-330200" algn="l" rtl="0">
              <a:lnSpc>
                <a:spcPct val="100000"/>
              </a:lnSpc>
              <a:spcBef>
                <a:spcPts val="0"/>
              </a:spcBef>
              <a:spcAft>
                <a:spcPts val="0"/>
              </a:spcAft>
              <a:buClr>
                <a:schemeClr val="dk1"/>
              </a:buClr>
              <a:buSzPts val="1600"/>
              <a:buAutoNum type="arabicPeriod"/>
            </a:pPr>
            <a:r>
              <a:rPr lang="en-GB" sz="1600" dirty="0">
                <a:solidFill>
                  <a:schemeClr val="dk1"/>
                </a:solidFill>
              </a:rPr>
              <a:t>Cities account for </a:t>
            </a:r>
            <a:r>
              <a:rPr lang="en-GB" sz="1600" b="1" dirty="0">
                <a:solidFill>
                  <a:srgbClr val="C14F9D"/>
                </a:solidFill>
                <a:highlight>
                  <a:srgbClr val="F1E5C2"/>
                </a:highlight>
              </a:rPr>
              <a:t>75%</a:t>
            </a:r>
            <a:r>
              <a:rPr lang="en-GB" sz="1600" dirty="0">
                <a:solidFill>
                  <a:schemeClr val="dk1"/>
                </a:solidFill>
              </a:rPr>
              <a:t> of all carbon emissions</a:t>
            </a:r>
            <a:br>
              <a:rPr lang="en-GB" sz="1600" dirty="0">
                <a:solidFill>
                  <a:schemeClr val="dk1"/>
                </a:solidFill>
              </a:rPr>
            </a:br>
            <a:endParaRPr lang="en-GB" sz="1600" dirty="0">
              <a:solidFill>
                <a:schemeClr val="dk1"/>
              </a:solidFill>
            </a:endParaRPr>
          </a:p>
          <a:p>
            <a:pPr marL="457200" lvl="0" indent="-330200" algn="l" rtl="0">
              <a:lnSpc>
                <a:spcPct val="100000"/>
              </a:lnSpc>
              <a:spcBef>
                <a:spcPts val="0"/>
              </a:spcBef>
              <a:spcAft>
                <a:spcPts val="0"/>
              </a:spcAft>
              <a:buClr>
                <a:schemeClr val="dk1"/>
              </a:buClr>
              <a:buSzPts val="1600"/>
              <a:buAutoNum type="arabicPeriod"/>
            </a:pPr>
            <a:r>
              <a:rPr lang="en-GB" sz="1600" dirty="0">
                <a:solidFill>
                  <a:schemeClr val="dk1"/>
                </a:solidFill>
              </a:rPr>
              <a:t>Today around</a:t>
            </a:r>
            <a:r>
              <a:rPr lang="en-GB" sz="1600" b="1" dirty="0">
                <a:solidFill>
                  <a:schemeClr val="dk1"/>
                </a:solidFill>
              </a:rPr>
              <a:t> </a:t>
            </a:r>
            <a:r>
              <a:rPr lang="en-GB" sz="1600" b="1" dirty="0">
                <a:solidFill>
                  <a:srgbClr val="C14F9D"/>
                </a:solidFill>
                <a:highlight>
                  <a:srgbClr val="F1E5C2"/>
                </a:highlight>
              </a:rPr>
              <a:t>1 million</a:t>
            </a:r>
            <a:r>
              <a:rPr lang="en-GB" sz="1600" b="1" dirty="0">
                <a:solidFill>
                  <a:schemeClr val="dk1"/>
                </a:solidFill>
              </a:rPr>
              <a:t> </a:t>
            </a:r>
            <a:r>
              <a:rPr lang="en-GB" sz="1600" dirty="0">
                <a:solidFill>
                  <a:schemeClr val="dk1"/>
                </a:solidFill>
              </a:rPr>
              <a:t>animal and plant species are threatened </a:t>
            </a:r>
            <a:br>
              <a:rPr lang="en-GB" sz="1600" dirty="0">
                <a:solidFill>
                  <a:schemeClr val="dk1"/>
                </a:solidFill>
              </a:rPr>
            </a:br>
            <a:r>
              <a:rPr lang="en-GB" sz="1600" dirty="0">
                <a:solidFill>
                  <a:schemeClr val="dk1"/>
                </a:solidFill>
              </a:rPr>
              <a:t>with extinction</a:t>
            </a:r>
            <a:endParaRPr sz="1600" dirty="0"/>
          </a:p>
        </p:txBody>
      </p:sp>
      <p:sp>
        <p:nvSpPr>
          <p:cNvPr id="84" name="Google Shape;84;p16"/>
          <p:cNvSpPr txBox="1"/>
          <p:nvPr/>
        </p:nvSpPr>
        <p:spPr>
          <a:xfrm>
            <a:off x="412925" y="523875"/>
            <a:ext cx="7188000" cy="5334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200" b="1"/>
              <a:t>How did you do? Does anything surprise you?</a:t>
            </a:r>
            <a:endParaRPr sz="2200" b="0" i="0" u="none" strike="noStrike" cap="none">
              <a:solidFill>
                <a:srgbClr val="000000"/>
              </a:solidFill>
              <a:latin typeface="Arial"/>
              <a:ea typeface="Arial"/>
              <a:cs typeface="Arial"/>
              <a:sym typeface="Arial"/>
            </a:endParaRPr>
          </a:p>
        </p:txBody>
      </p:sp>
      <p:pic>
        <p:nvPicPr>
          <p:cNvPr id="85" name="Google Shape;85;p16"/>
          <p:cNvPicPr preferRelativeResize="0"/>
          <p:nvPr/>
        </p:nvPicPr>
        <p:blipFill>
          <a:blip r:embed="rId3">
            <a:alphaModFix/>
          </a:blip>
          <a:stretch>
            <a:fillRect/>
          </a:stretch>
        </p:blipFill>
        <p:spPr>
          <a:xfrm>
            <a:off x="6953250" y="4207325"/>
            <a:ext cx="2009774" cy="936175"/>
          </a:xfrm>
          <a:prstGeom prst="rect">
            <a:avLst/>
          </a:prstGeom>
          <a:noFill/>
          <a:ln>
            <a:noFill/>
          </a:ln>
        </p:spPr>
      </p:pic>
      <p:pic>
        <p:nvPicPr>
          <p:cNvPr id="86" name="Google Shape;86;p16"/>
          <p:cNvPicPr preferRelativeResize="0"/>
          <p:nvPr/>
        </p:nvPicPr>
        <p:blipFill>
          <a:blip r:embed="rId4">
            <a:alphaModFix/>
          </a:blip>
          <a:stretch>
            <a:fillRect/>
          </a:stretch>
        </p:blipFill>
        <p:spPr>
          <a:xfrm>
            <a:off x="8083877" y="400088"/>
            <a:ext cx="778332" cy="780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CF8C"/>
        </a:solidFill>
        <a:effectLst/>
      </p:bgPr>
    </p:bg>
    <p:spTree>
      <p:nvGrpSpPr>
        <p:cNvPr id="1" name="Shape 90"/>
        <p:cNvGrpSpPr/>
        <p:nvPr/>
      </p:nvGrpSpPr>
      <p:grpSpPr>
        <a:xfrm>
          <a:off x="0" y="0"/>
          <a:ext cx="0" cy="0"/>
          <a:chOff x="0" y="0"/>
          <a:chExt cx="0" cy="0"/>
        </a:xfrm>
      </p:grpSpPr>
      <p:pic>
        <p:nvPicPr>
          <p:cNvPr id="37" name="Google Shape;59;p13">
            <a:extLst>
              <a:ext uri="{FF2B5EF4-FFF2-40B4-BE49-F238E27FC236}">
                <a16:creationId xmlns:a16="http://schemas.microsoft.com/office/drawing/2014/main" id="{C313990A-6626-6942-A8A7-92353432C51E}"/>
              </a:ext>
            </a:extLst>
          </p:cNvPr>
          <p:cNvPicPr preferRelativeResize="0"/>
          <p:nvPr/>
        </p:nvPicPr>
        <p:blipFill rotWithShape="1">
          <a:blip r:embed="rId3">
            <a:alphaModFix/>
          </a:blip>
          <a:srcRect t="7740"/>
          <a:stretch/>
        </p:blipFill>
        <p:spPr>
          <a:xfrm>
            <a:off x="57618" y="-8915"/>
            <a:ext cx="1256365" cy="1108714"/>
          </a:xfrm>
          <a:prstGeom prst="rect">
            <a:avLst/>
          </a:prstGeom>
          <a:noFill/>
          <a:ln>
            <a:noFill/>
          </a:ln>
        </p:spPr>
      </p:pic>
      <p:sp>
        <p:nvSpPr>
          <p:cNvPr id="6" name="Rectangle 5">
            <a:extLst>
              <a:ext uri="{FF2B5EF4-FFF2-40B4-BE49-F238E27FC236}">
                <a16:creationId xmlns:a16="http://schemas.microsoft.com/office/drawing/2014/main" id="{FC6A6868-FD99-1647-9A4E-F3761BB5C43E}"/>
              </a:ext>
            </a:extLst>
          </p:cNvPr>
          <p:cNvSpPr/>
          <p:nvPr/>
        </p:nvSpPr>
        <p:spPr>
          <a:xfrm>
            <a:off x="685801" y="1496814"/>
            <a:ext cx="3498574" cy="2985732"/>
          </a:xfrm>
          <a:prstGeom prst="rect">
            <a:avLst/>
          </a:prstGeom>
          <a:solidFill>
            <a:srgbClr val="F3C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3600" b="1" dirty="0">
                <a:solidFill>
                  <a:schemeClr val="dk1"/>
                </a:solidFill>
              </a:rPr>
              <a:t>A </a:t>
            </a:r>
          </a:p>
          <a:p>
            <a:pPr lvl="0"/>
            <a:br>
              <a:rPr lang="en-GB" dirty="0">
                <a:solidFill>
                  <a:schemeClr val="dk1"/>
                </a:solidFill>
              </a:rPr>
            </a:br>
            <a:r>
              <a:rPr lang="en-GB" dirty="0">
                <a:solidFill>
                  <a:schemeClr val="dk1"/>
                </a:solidFill>
              </a:rPr>
              <a:t>What examples are there of how people might prioritise their needs over nature’s needs? </a:t>
            </a:r>
          </a:p>
          <a:p>
            <a:pPr lvl="0"/>
            <a:br>
              <a:rPr lang="en-GB" dirty="0">
                <a:solidFill>
                  <a:schemeClr val="dk1"/>
                </a:solidFill>
              </a:rPr>
            </a:br>
            <a:r>
              <a:rPr lang="en-GB" dirty="0">
                <a:solidFill>
                  <a:schemeClr val="dk1"/>
                </a:solidFill>
              </a:rPr>
              <a:t>What might happen if people always prioritise people’s needs over nature’s needs?</a:t>
            </a:r>
          </a:p>
          <a:p>
            <a:pPr algn="ctr"/>
            <a:endParaRPr lang="en-US" dirty="0"/>
          </a:p>
        </p:txBody>
      </p:sp>
      <p:cxnSp>
        <p:nvCxnSpPr>
          <p:cNvPr id="92" name="Google Shape;92;p17"/>
          <p:cNvCxnSpPr/>
          <p:nvPr/>
        </p:nvCxnSpPr>
        <p:spPr>
          <a:xfrm>
            <a:off x="4535525" y="1596471"/>
            <a:ext cx="0" cy="3009900"/>
          </a:xfrm>
          <a:prstGeom prst="straightConnector1">
            <a:avLst/>
          </a:prstGeom>
          <a:noFill/>
          <a:ln w="19050" cap="flat" cmpd="sng">
            <a:solidFill>
              <a:schemeClr val="dk1"/>
            </a:solidFill>
            <a:prstDash val="solid"/>
            <a:round/>
            <a:headEnd type="oval" w="med" len="med"/>
            <a:tailEnd type="oval" w="med" len="med"/>
          </a:ln>
        </p:spPr>
      </p:cxnSp>
      <p:sp>
        <p:nvSpPr>
          <p:cNvPr id="93" name="Google Shape;93;p17"/>
          <p:cNvSpPr/>
          <p:nvPr/>
        </p:nvSpPr>
        <p:spPr>
          <a:xfrm>
            <a:off x="685801" y="1357668"/>
            <a:ext cx="3498574" cy="2149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 name="Google Shape;93;p17">
            <a:extLst>
              <a:ext uri="{FF2B5EF4-FFF2-40B4-BE49-F238E27FC236}">
                <a16:creationId xmlns:a16="http://schemas.microsoft.com/office/drawing/2014/main" id="{ABD940C2-9925-D643-8618-0DD988A0394F}"/>
              </a:ext>
            </a:extLst>
          </p:cNvPr>
          <p:cNvSpPr/>
          <p:nvPr/>
        </p:nvSpPr>
        <p:spPr>
          <a:xfrm>
            <a:off x="8965096" y="1363614"/>
            <a:ext cx="3409392" cy="2149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7" name="Rectangle 26">
            <a:extLst>
              <a:ext uri="{FF2B5EF4-FFF2-40B4-BE49-F238E27FC236}">
                <a16:creationId xmlns:a16="http://schemas.microsoft.com/office/drawing/2014/main" id="{622F9A13-AC0D-D648-85F7-D1449F67CA05}"/>
              </a:ext>
            </a:extLst>
          </p:cNvPr>
          <p:cNvSpPr/>
          <p:nvPr/>
        </p:nvSpPr>
        <p:spPr>
          <a:xfrm>
            <a:off x="4886676" y="1496814"/>
            <a:ext cx="3498574" cy="2985732"/>
          </a:xfrm>
          <a:prstGeom prst="rect">
            <a:avLst/>
          </a:prstGeom>
          <a:solidFill>
            <a:srgbClr val="F3C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3600" b="1" dirty="0">
                <a:solidFill>
                  <a:schemeClr val="dk1"/>
                </a:solidFill>
              </a:rPr>
              <a:t>B </a:t>
            </a:r>
          </a:p>
          <a:p>
            <a:pPr lvl="0"/>
            <a:br>
              <a:rPr lang="en-GB" dirty="0">
                <a:solidFill>
                  <a:schemeClr val="dk1"/>
                </a:solidFill>
              </a:rPr>
            </a:br>
            <a:r>
              <a:rPr lang="en-GB" dirty="0">
                <a:solidFill>
                  <a:schemeClr val="dk1"/>
                </a:solidFill>
              </a:rPr>
              <a:t>What examples are there of how people might prioritise nature’s needs over people’s needs?</a:t>
            </a:r>
            <a:br>
              <a:rPr lang="en-GB" dirty="0">
                <a:solidFill>
                  <a:schemeClr val="dk1"/>
                </a:solidFill>
              </a:rPr>
            </a:br>
            <a:endParaRPr lang="en-GB" dirty="0">
              <a:solidFill>
                <a:schemeClr val="dk1"/>
              </a:solidFill>
            </a:endParaRPr>
          </a:p>
          <a:p>
            <a:pPr lvl="0"/>
            <a:r>
              <a:rPr lang="en-GB" dirty="0">
                <a:solidFill>
                  <a:schemeClr val="dk1"/>
                </a:solidFill>
              </a:rPr>
              <a:t>What might happen if people always prioritise nature’s needs over people’s needs? </a:t>
            </a:r>
          </a:p>
          <a:p>
            <a:pPr algn="ctr"/>
            <a:endParaRPr lang="en-US" dirty="0"/>
          </a:p>
        </p:txBody>
      </p:sp>
      <p:sp>
        <p:nvSpPr>
          <p:cNvPr id="28" name="Google Shape;146;p22">
            <a:extLst>
              <a:ext uri="{FF2B5EF4-FFF2-40B4-BE49-F238E27FC236}">
                <a16:creationId xmlns:a16="http://schemas.microsoft.com/office/drawing/2014/main" id="{64AAEBBD-E0AD-C743-9A39-46894FF891D7}"/>
              </a:ext>
            </a:extLst>
          </p:cNvPr>
          <p:cNvSpPr/>
          <p:nvPr/>
        </p:nvSpPr>
        <p:spPr>
          <a:xfrm>
            <a:off x="3216733" y="1247860"/>
            <a:ext cx="738946" cy="738946"/>
          </a:xfrm>
          <a:prstGeom prst="ellipse">
            <a:avLst/>
          </a:prstGeom>
          <a:solidFill>
            <a:srgbClr val="C14F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46;p22">
            <a:extLst>
              <a:ext uri="{FF2B5EF4-FFF2-40B4-BE49-F238E27FC236}">
                <a16:creationId xmlns:a16="http://schemas.microsoft.com/office/drawing/2014/main" id="{1A30843E-8F25-5A47-9381-3E16F57E9C5D}"/>
              </a:ext>
            </a:extLst>
          </p:cNvPr>
          <p:cNvSpPr/>
          <p:nvPr/>
        </p:nvSpPr>
        <p:spPr>
          <a:xfrm>
            <a:off x="7434238" y="1247860"/>
            <a:ext cx="738946" cy="738946"/>
          </a:xfrm>
          <a:prstGeom prst="ellipse">
            <a:avLst/>
          </a:prstGeom>
          <a:solidFill>
            <a:srgbClr val="C14F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91;p17">
            <a:extLst>
              <a:ext uri="{FF2B5EF4-FFF2-40B4-BE49-F238E27FC236}">
                <a16:creationId xmlns:a16="http://schemas.microsoft.com/office/drawing/2014/main" id="{0ABD2724-037A-5A41-9C6D-13D82B5136CD}"/>
              </a:ext>
            </a:extLst>
          </p:cNvPr>
          <p:cNvSpPr txBox="1"/>
          <p:nvPr/>
        </p:nvSpPr>
        <p:spPr>
          <a:xfrm>
            <a:off x="2019742" y="327339"/>
            <a:ext cx="5414496" cy="746525"/>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rgbClr val="000000"/>
              </a:buClr>
              <a:buSzPts val="2000"/>
              <a:buFont typeface="Arial"/>
              <a:buNone/>
            </a:pPr>
            <a:r>
              <a:rPr lang="en-GB" sz="2200" b="1" dirty="0">
                <a:solidFill>
                  <a:schemeClr val="dk1"/>
                </a:solidFill>
              </a:rPr>
              <a:t>Discuss your group’s questions and be ready to feedback</a:t>
            </a:r>
            <a:endParaRPr sz="2200" b="0" i="0" u="none" strike="noStrike" cap="none" dirty="0">
              <a:solidFill>
                <a:schemeClr val="dk1"/>
              </a:solidFill>
              <a:latin typeface="Arial"/>
              <a:ea typeface="Arial"/>
              <a:cs typeface="Arial"/>
              <a:sym typeface="Arial"/>
            </a:endParaRPr>
          </a:p>
        </p:txBody>
      </p:sp>
      <p:pic>
        <p:nvPicPr>
          <p:cNvPr id="8" name="Picture 7">
            <a:extLst>
              <a:ext uri="{FF2B5EF4-FFF2-40B4-BE49-F238E27FC236}">
                <a16:creationId xmlns:a16="http://schemas.microsoft.com/office/drawing/2014/main" id="{A2DA63BB-B2FE-124D-B82B-970B945DFA88}"/>
              </a:ext>
            </a:extLst>
          </p:cNvPr>
          <p:cNvPicPr>
            <a:picLocks noChangeAspect="1"/>
          </p:cNvPicPr>
          <p:nvPr/>
        </p:nvPicPr>
        <p:blipFill>
          <a:blip r:embed="rId4"/>
          <a:stretch>
            <a:fillRect/>
          </a:stretch>
        </p:blipFill>
        <p:spPr>
          <a:xfrm>
            <a:off x="3396633" y="1427760"/>
            <a:ext cx="379145" cy="379145"/>
          </a:xfrm>
          <a:prstGeom prst="rect">
            <a:avLst/>
          </a:prstGeom>
        </p:spPr>
      </p:pic>
      <p:pic>
        <p:nvPicPr>
          <p:cNvPr id="9" name="Picture 8">
            <a:extLst>
              <a:ext uri="{FF2B5EF4-FFF2-40B4-BE49-F238E27FC236}">
                <a16:creationId xmlns:a16="http://schemas.microsoft.com/office/drawing/2014/main" id="{B1C1BF5F-1EFA-9B49-A745-179467966510}"/>
              </a:ext>
            </a:extLst>
          </p:cNvPr>
          <p:cNvPicPr>
            <a:picLocks noChangeAspect="1"/>
          </p:cNvPicPr>
          <p:nvPr/>
        </p:nvPicPr>
        <p:blipFill>
          <a:blip r:embed="rId5"/>
          <a:stretch>
            <a:fillRect/>
          </a:stretch>
        </p:blipFill>
        <p:spPr>
          <a:xfrm>
            <a:off x="7636493" y="1424354"/>
            <a:ext cx="377592" cy="358946"/>
          </a:xfrm>
          <a:prstGeom prst="rect">
            <a:avLst/>
          </a:prstGeom>
        </p:spPr>
      </p:pic>
      <p:pic>
        <p:nvPicPr>
          <p:cNvPr id="39" name="Google Shape;60;p13">
            <a:extLst>
              <a:ext uri="{FF2B5EF4-FFF2-40B4-BE49-F238E27FC236}">
                <a16:creationId xmlns:a16="http://schemas.microsoft.com/office/drawing/2014/main" id="{3CF10E60-FA6E-2E4F-A341-86C9EF1AA516}"/>
              </a:ext>
            </a:extLst>
          </p:cNvPr>
          <p:cNvPicPr preferRelativeResize="0"/>
          <p:nvPr/>
        </p:nvPicPr>
        <p:blipFill>
          <a:blip r:embed="rId6">
            <a:alphaModFix/>
          </a:blip>
          <a:stretch>
            <a:fillRect/>
          </a:stretch>
        </p:blipFill>
        <p:spPr>
          <a:xfrm>
            <a:off x="7636494" y="327339"/>
            <a:ext cx="1507506" cy="7813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CF8C"/>
        </a:solidFill>
        <a:effectLst/>
      </p:bgPr>
    </p:bg>
    <p:spTree>
      <p:nvGrpSpPr>
        <p:cNvPr id="1" name="Shape 90"/>
        <p:cNvGrpSpPr/>
        <p:nvPr/>
      </p:nvGrpSpPr>
      <p:grpSpPr>
        <a:xfrm>
          <a:off x="0" y="0"/>
          <a:ext cx="0" cy="0"/>
          <a:chOff x="0" y="0"/>
          <a:chExt cx="0" cy="0"/>
        </a:xfrm>
      </p:grpSpPr>
      <p:sp>
        <p:nvSpPr>
          <p:cNvPr id="6" name="Rectangle 5">
            <a:extLst>
              <a:ext uri="{FF2B5EF4-FFF2-40B4-BE49-F238E27FC236}">
                <a16:creationId xmlns:a16="http://schemas.microsoft.com/office/drawing/2014/main" id="{FC6A6868-FD99-1647-9A4E-F3761BB5C43E}"/>
              </a:ext>
            </a:extLst>
          </p:cNvPr>
          <p:cNvSpPr/>
          <p:nvPr/>
        </p:nvSpPr>
        <p:spPr>
          <a:xfrm>
            <a:off x="685801" y="1327851"/>
            <a:ext cx="3498574" cy="3562202"/>
          </a:xfrm>
          <a:prstGeom prst="rect">
            <a:avLst/>
          </a:prstGeom>
          <a:noFill/>
          <a:ln w="3175">
            <a:noFill/>
          </a:ln>
        </p:spPr>
        <p:style>
          <a:lnRef idx="2">
            <a:schemeClr val="accent5"/>
          </a:lnRef>
          <a:fillRef idx="1">
            <a:schemeClr val="lt1"/>
          </a:fillRef>
          <a:effectRef idx="0">
            <a:schemeClr val="accent5"/>
          </a:effectRef>
          <a:fontRef idx="minor">
            <a:schemeClr val="dk1"/>
          </a:fontRef>
        </p:style>
        <p:txBody>
          <a:bodyPr rtlCol="0" anchor="ctr"/>
          <a:lstStyle/>
          <a:p>
            <a:pPr lvl="0"/>
            <a:r>
              <a:rPr lang="en-GB" sz="2400" b="1" dirty="0">
                <a:solidFill>
                  <a:schemeClr val="dk1"/>
                </a:solidFill>
              </a:rPr>
              <a:t>A</a:t>
            </a:r>
            <a:endParaRPr lang="en-GB" sz="1600" b="1" dirty="0">
              <a:solidFill>
                <a:schemeClr val="dk1"/>
              </a:solidFill>
            </a:endParaRPr>
          </a:p>
          <a:p>
            <a:pPr lvl="0"/>
            <a:r>
              <a:rPr lang="en-GB" sz="1600" b="1" dirty="0">
                <a:solidFill>
                  <a:schemeClr val="dk1"/>
                </a:solidFill>
              </a:rPr>
              <a:t>You represent people.</a:t>
            </a:r>
            <a:r>
              <a:rPr lang="en-GB" sz="1800" b="1" dirty="0">
                <a:solidFill>
                  <a:schemeClr val="dk1"/>
                </a:solidFill>
              </a:rPr>
              <a:t> </a:t>
            </a:r>
          </a:p>
          <a:p>
            <a:pPr lvl="0"/>
            <a:br>
              <a:rPr lang="en-GB" dirty="0">
                <a:solidFill>
                  <a:schemeClr val="dk1"/>
                </a:solidFill>
              </a:rPr>
            </a:br>
            <a:r>
              <a:rPr lang="en-GB" dirty="0">
                <a:solidFill>
                  <a:schemeClr val="dk1"/>
                </a:solidFill>
              </a:rPr>
              <a:t>A town is getting busier and lots of people want to move there but there is nowhere for them to go.</a:t>
            </a:r>
          </a:p>
          <a:p>
            <a:pPr lvl="0"/>
            <a:br>
              <a:rPr lang="en-GB" dirty="0">
                <a:solidFill>
                  <a:schemeClr val="dk1"/>
                </a:solidFill>
              </a:rPr>
            </a:br>
            <a:r>
              <a:rPr lang="en-GB" dirty="0">
                <a:solidFill>
                  <a:schemeClr val="dk1"/>
                </a:solidFill>
              </a:rPr>
              <a:t>Families are being split up because there aren’t enough places for everyone to live.</a:t>
            </a:r>
          </a:p>
          <a:p>
            <a:pPr lvl="0"/>
            <a:br>
              <a:rPr lang="en-GB" dirty="0">
                <a:solidFill>
                  <a:schemeClr val="dk1"/>
                </a:solidFill>
              </a:rPr>
            </a:br>
            <a:r>
              <a:rPr lang="en-GB" dirty="0">
                <a:solidFill>
                  <a:schemeClr val="dk1"/>
                </a:solidFill>
              </a:rPr>
              <a:t>If more people could move into the town, it would help local businesses and bring more money into the area.</a:t>
            </a:r>
          </a:p>
          <a:p>
            <a:pPr algn="ctr"/>
            <a:endParaRPr lang="en-US" dirty="0"/>
          </a:p>
        </p:txBody>
      </p:sp>
      <p:cxnSp>
        <p:nvCxnSpPr>
          <p:cNvPr id="92" name="Google Shape;92;p17"/>
          <p:cNvCxnSpPr>
            <a:cxnSpLocks/>
          </p:cNvCxnSpPr>
          <p:nvPr/>
        </p:nvCxnSpPr>
        <p:spPr>
          <a:xfrm>
            <a:off x="4535525" y="1357668"/>
            <a:ext cx="0" cy="3532385"/>
          </a:xfrm>
          <a:prstGeom prst="straightConnector1">
            <a:avLst/>
          </a:prstGeom>
          <a:noFill/>
          <a:ln w="19050" cap="flat" cmpd="sng">
            <a:solidFill>
              <a:schemeClr val="dk1"/>
            </a:solidFill>
            <a:prstDash val="solid"/>
            <a:round/>
            <a:headEnd type="oval" w="med" len="med"/>
            <a:tailEnd type="oval" w="med" len="med"/>
          </a:ln>
        </p:spPr>
      </p:cxnSp>
      <p:sp>
        <p:nvSpPr>
          <p:cNvPr id="93" name="Google Shape;93;p17"/>
          <p:cNvSpPr/>
          <p:nvPr/>
        </p:nvSpPr>
        <p:spPr>
          <a:xfrm>
            <a:off x="685801" y="1357668"/>
            <a:ext cx="3498574" cy="2149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 name="Google Shape;93;p17">
            <a:extLst>
              <a:ext uri="{FF2B5EF4-FFF2-40B4-BE49-F238E27FC236}">
                <a16:creationId xmlns:a16="http://schemas.microsoft.com/office/drawing/2014/main" id="{ABD940C2-9925-D643-8618-0DD988A0394F}"/>
              </a:ext>
            </a:extLst>
          </p:cNvPr>
          <p:cNvSpPr/>
          <p:nvPr/>
        </p:nvSpPr>
        <p:spPr>
          <a:xfrm>
            <a:off x="8965096" y="1363614"/>
            <a:ext cx="3409392" cy="2149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7" name="Rectangle 26">
            <a:extLst>
              <a:ext uri="{FF2B5EF4-FFF2-40B4-BE49-F238E27FC236}">
                <a16:creationId xmlns:a16="http://schemas.microsoft.com/office/drawing/2014/main" id="{622F9A13-AC0D-D648-85F7-D1449F67CA05}"/>
              </a:ext>
            </a:extLst>
          </p:cNvPr>
          <p:cNvSpPr/>
          <p:nvPr/>
        </p:nvSpPr>
        <p:spPr>
          <a:xfrm>
            <a:off x="4886676" y="1327851"/>
            <a:ext cx="3498574" cy="3562202"/>
          </a:xfrm>
          <a:prstGeom prst="rect">
            <a:avLst/>
          </a:prstGeom>
          <a:noFill/>
          <a:ln w="3175">
            <a:noFill/>
          </a:ln>
        </p:spPr>
        <p:style>
          <a:lnRef idx="2">
            <a:schemeClr val="accent5"/>
          </a:lnRef>
          <a:fillRef idx="1">
            <a:schemeClr val="lt1"/>
          </a:fillRef>
          <a:effectRef idx="0">
            <a:schemeClr val="accent5"/>
          </a:effectRef>
          <a:fontRef idx="minor">
            <a:schemeClr val="dk1"/>
          </a:fontRef>
        </p:style>
        <p:txBody>
          <a:bodyPr rtlCol="0" anchor="ctr"/>
          <a:lstStyle/>
          <a:p>
            <a:pPr lvl="0"/>
            <a:r>
              <a:rPr lang="en-GB" sz="2400" b="1" dirty="0">
                <a:solidFill>
                  <a:schemeClr val="dk1"/>
                </a:solidFill>
              </a:rPr>
              <a:t>B</a:t>
            </a:r>
            <a:endParaRPr lang="en-GB" sz="1600" b="1" dirty="0">
              <a:solidFill>
                <a:schemeClr val="dk1"/>
              </a:solidFill>
            </a:endParaRPr>
          </a:p>
          <a:p>
            <a:pPr lvl="0"/>
            <a:r>
              <a:rPr lang="en-GB" sz="1600" b="1" dirty="0">
                <a:solidFill>
                  <a:schemeClr val="dk1"/>
                </a:solidFill>
              </a:rPr>
              <a:t>You represent nature.</a:t>
            </a:r>
          </a:p>
          <a:p>
            <a:pPr lvl="0"/>
            <a:br>
              <a:rPr lang="en-GB" dirty="0">
                <a:solidFill>
                  <a:schemeClr val="dk1"/>
                </a:solidFill>
              </a:rPr>
            </a:br>
            <a:r>
              <a:rPr lang="en-GB" dirty="0">
                <a:solidFill>
                  <a:schemeClr val="dk1"/>
                </a:solidFill>
              </a:rPr>
              <a:t>A town is getting busier and all of the new people and buildings are having a negative impact on the environment.</a:t>
            </a:r>
          </a:p>
          <a:p>
            <a:pPr lvl="0"/>
            <a:br>
              <a:rPr lang="en-GB" dirty="0">
                <a:solidFill>
                  <a:schemeClr val="dk1"/>
                </a:solidFill>
              </a:rPr>
            </a:br>
            <a:r>
              <a:rPr lang="en-GB" dirty="0">
                <a:solidFill>
                  <a:schemeClr val="dk1"/>
                </a:solidFill>
              </a:rPr>
              <a:t>Plants and trees have been cut down so that people can build houses and shops. </a:t>
            </a:r>
          </a:p>
          <a:p>
            <a:pPr lvl="0"/>
            <a:br>
              <a:rPr lang="en-GB" dirty="0">
                <a:solidFill>
                  <a:schemeClr val="dk1"/>
                </a:solidFill>
              </a:rPr>
            </a:br>
            <a:r>
              <a:rPr lang="en-GB" dirty="0">
                <a:solidFill>
                  <a:schemeClr val="dk1"/>
                </a:solidFill>
              </a:rPr>
              <a:t>The wildlife is running out of places to live because the natural spaces that are left are very small.</a:t>
            </a:r>
          </a:p>
        </p:txBody>
      </p:sp>
      <p:sp>
        <p:nvSpPr>
          <p:cNvPr id="28" name="Google Shape;146;p22">
            <a:extLst>
              <a:ext uri="{FF2B5EF4-FFF2-40B4-BE49-F238E27FC236}">
                <a16:creationId xmlns:a16="http://schemas.microsoft.com/office/drawing/2014/main" id="{64AAEBBD-E0AD-C743-9A39-46894FF891D7}"/>
              </a:ext>
            </a:extLst>
          </p:cNvPr>
          <p:cNvSpPr/>
          <p:nvPr/>
        </p:nvSpPr>
        <p:spPr>
          <a:xfrm>
            <a:off x="3216733" y="1108714"/>
            <a:ext cx="738946" cy="738946"/>
          </a:xfrm>
          <a:prstGeom prst="ellipse">
            <a:avLst/>
          </a:prstGeom>
          <a:solidFill>
            <a:srgbClr val="C14F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46;p22">
            <a:extLst>
              <a:ext uri="{FF2B5EF4-FFF2-40B4-BE49-F238E27FC236}">
                <a16:creationId xmlns:a16="http://schemas.microsoft.com/office/drawing/2014/main" id="{1A30843E-8F25-5A47-9381-3E16F57E9C5D}"/>
              </a:ext>
            </a:extLst>
          </p:cNvPr>
          <p:cNvSpPr/>
          <p:nvPr/>
        </p:nvSpPr>
        <p:spPr>
          <a:xfrm>
            <a:off x="7434238" y="1108714"/>
            <a:ext cx="738946" cy="738946"/>
          </a:xfrm>
          <a:prstGeom prst="ellipse">
            <a:avLst/>
          </a:prstGeom>
          <a:solidFill>
            <a:srgbClr val="C14F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Picture 12">
            <a:extLst>
              <a:ext uri="{FF2B5EF4-FFF2-40B4-BE49-F238E27FC236}">
                <a16:creationId xmlns:a16="http://schemas.microsoft.com/office/drawing/2014/main" id="{EE8D3A52-F6D6-2940-931F-A467155E0FE4}"/>
              </a:ext>
            </a:extLst>
          </p:cNvPr>
          <p:cNvPicPr>
            <a:picLocks noChangeAspect="1"/>
          </p:cNvPicPr>
          <p:nvPr/>
        </p:nvPicPr>
        <p:blipFill>
          <a:blip r:embed="rId3"/>
          <a:stretch>
            <a:fillRect/>
          </a:stretch>
        </p:blipFill>
        <p:spPr>
          <a:xfrm>
            <a:off x="3396633" y="1298552"/>
            <a:ext cx="379145" cy="379145"/>
          </a:xfrm>
          <a:prstGeom prst="rect">
            <a:avLst/>
          </a:prstGeom>
        </p:spPr>
      </p:pic>
      <p:pic>
        <p:nvPicPr>
          <p:cNvPr id="14" name="Picture 13">
            <a:extLst>
              <a:ext uri="{FF2B5EF4-FFF2-40B4-BE49-F238E27FC236}">
                <a16:creationId xmlns:a16="http://schemas.microsoft.com/office/drawing/2014/main" id="{FA84F4CE-DFE1-4C41-976F-4C5F5A4457B4}"/>
              </a:ext>
            </a:extLst>
          </p:cNvPr>
          <p:cNvPicPr>
            <a:picLocks noChangeAspect="1"/>
          </p:cNvPicPr>
          <p:nvPr/>
        </p:nvPicPr>
        <p:blipFill>
          <a:blip r:embed="rId4"/>
          <a:stretch>
            <a:fillRect/>
          </a:stretch>
        </p:blipFill>
        <p:spPr>
          <a:xfrm>
            <a:off x="7636493" y="1295146"/>
            <a:ext cx="377592" cy="358946"/>
          </a:xfrm>
          <a:prstGeom prst="rect">
            <a:avLst/>
          </a:prstGeom>
        </p:spPr>
      </p:pic>
      <p:sp>
        <p:nvSpPr>
          <p:cNvPr id="15" name="Google Shape;91;p17">
            <a:extLst>
              <a:ext uri="{FF2B5EF4-FFF2-40B4-BE49-F238E27FC236}">
                <a16:creationId xmlns:a16="http://schemas.microsoft.com/office/drawing/2014/main" id="{0126CC10-873C-054B-B774-06CA73BF3458}"/>
              </a:ext>
            </a:extLst>
          </p:cNvPr>
          <p:cNvSpPr txBox="1"/>
          <p:nvPr/>
        </p:nvSpPr>
        <p:spPr>
          <a:xfrm>
            <a:off x="2019742" y="327339"/>
            <a:ext cx="5414496" cy="746525"/>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rgbClr val="000000"/>
              </a:buClr>
              <a:buSzPts val="2000"/>
              <a:buFont typeface="Arial"/>
              <a:buNone/>
            </a:pPr>
            <a:r>
              <a:rPr lang="en-GB" sz="2200" b="1" dirty="0">
                <a:solidFill>
                  <a:schemeClr val="dk1"/>
                </a:solidFill>
              </a:rPr>
              <a:t>Discuss your group’s questions and be ready to feedback</a:t>
            </a:r>
            <a:endParaRPr sz="2200" b="0" i="0" u="none" strike="noStrike" cap="none" dirty="0">
              <a:solidFill>
                <a:schemeClr val="dk1"/>
              </a:solidFill>
              <a:latin typeface="Arial"/>
              <a:ea typeface="Arial"/>
              <a:cs typeface="Arial"/>
              <a:sym typeface="Arial"/>
            </a:endParaRPr>
          </a:p>
        </p:txBody>
      </p:sp>
      <p:pic>
        <p:nvPicPr>
          <p:cNvPr id="16" name="Google Shape;59;p13">
            <a:extLst>
              <a:ext uri="{FF2B5EF4-FFF2-40B4-BE49-F238E27FC236}">
                <a16:creationId xmlns:a16="http://schemas.microsoft.com/office/drawing/2014/main" id="{8AF9EF56-887E-1143-B849-3E914A9EFA77}"/>
              </a:ext>
            </a:extLst>
          </p:cNvPr>
          <p:cNvPicPr preferRelativeResize="0"/>
          <p:nvPr/>
        </p:nvPicPr>
        <p:blipFill rotWithShape="1">
          <a:blip r:embed="rId5">
            <a:alphaModFix/>
          </a:blip>
          <a:srcRect t="7740"/>
          <a:stretch/>
        </p:blipFill>
        <p:spPr>
          <a:xfrm>
            <a:off x="57618" y="-8915"/>
            <a:ext cx="1256365" cy="1108714"/>
          </a:xfrm>
          <a:prstGeom prst="rect">
            <a:avLst/>
          </a:prstGeom>
          <a:noFill/>
          <a:ln>
            <a:noFill/>
          </a:ln>
        </p:spPr>
      </p:pic>
      <p:pic>
        <p:nvPicPr>
          <p:cNvPr id="17" name="Google Shape;60;p13">
            <a:extLst>
              <a:ext uri="{FF2B5EF4-FFF2-40B4-BE49-F238E27FC236}">
                <a16:creationId xmlns:a16="http://schemas.microsoft.com/office/drawing/2014/main" id="{1DA7F969-1002-AF4D-810F-B9CB1BC2DB03}"/>
              </a:ext>
            </a:extLst>
          </p:cNvPr>
          <p:cNvPicPr preferRelativeResize="0"/>
          <p:nvPr/>
        </p:nvPicPr>
        <p:blipFill>
          <a:blip r:embed="rId6">
            <a:alphaModFix/>
          </a:blip>
          <a:stretch>
            <a:fillRect/>
          </a:stretch>
        </p:blipFill>
        <p:spPr>
          <a:xfrm>
            <a:off x="7636494" y="327339"/>
            <a:ext cx="1507506" cy="781375"/>
          </a:xfrm>
          <a:prstGeom prst="rect">
            <a:avLst/>
          </a:prstGeom>
          <a:noFill/>
          <a:ln>
            <a:noFill/>
          </a:ln>
        </p:spPr>
      </p:pic>
    </p:spTree>
    <p:extLst>
      <p:ext uri="{BB962C8B-B14F-4D97-AF65-F5344CB8AC3E}">
        <p14:creationId xmlns:p14="http://schemas.microsoft.com/office/powerpoint/2010/main" val="1618115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D249"/>
        </a:solidFill>
        <a:effectLst/>
      </p:bgPr>
    </p:bg>
    <p:spTree>
      <p:nvGrpSpPr>
        <p:cNvPr id="1" name="Shape 114"/>
        <p:cNvGrpSpPr/>
        <p:nvPr/>
      </p:nvGrpSpPr>
      <p:grpSpPr>
        <a:xfrm>
          <a:off x="0" y="0"/>
          <a:ext cx="0" cy="0"/>
          <a:chOff x="0" y="0"/>
          <a:chExt cx="0" cy="0"/>
        </a:xfrm>
      </p:grpSpPr>
      <p:pic>
        <p:nvPicPr>
          <p:cNvPr id="115" name="Google Shape;115;p19"/>
          <p:cNvPicPr preferRelativeResize="0"/>
          <p:nvPr/>
        </p:nvPicPr>
        <p:blipFill>
          <a:blip r:embed="rId3">
            <a:alphaModFix/>
          </a:blip>
          <a:stretch>
            <a:fillRect/>
          </a:stretch>
        </p:blipFill>
        <p:spPr>
          <a:xfrm rot="8100000">
            <a:off x="6079819" y="4688592"/>
            <a:ext cx="626081" cy="340286"/>
          </a:xfrm>
          <a:prstGeom prst="rect">
            <a:avLst/>
          </a:prstGeom>
          <a:noFill/>
          <a:ln>
            <a:noFill/>
          </a:ln>
        </p:spPr>
      </p:pic>
      <p:pic>
        <p:nvPicPr>
          <p:cNvPr id="116" name="Google Shape;116;p19"/>
          <p:cNvPicPr preferRelativeResize="0"/>
          <p:nvPr/>
        </p:nvPicPr>
        <p:blipFill>
          <a:blip r:embed="rId4">
            <a:alphaModFix/>
          </a:blip>
          <a:stretch>
            <a:fillRect/>
          </a:stretch>
        </p:blipFill>
        <p:spPr>
          <a:xfrm>
            <a:off x="7517151" y="4128074"/>
            <a:ext cx="1626849" cy="775825"/>
          </a:xfrm>
          <a:prstGeom prst="rect">
            <a:avLst/>
          </a:prstGeom>
          <a:noFill/>
          <a:ln>
            <a:noFill/>
          </a:ln>
        </p:spPr>
      </p:pic>
      <p:sp>
        <p:nvSpPr>
          <p:cNvPr id="117" name="Google Shape;117;p19"/>
          <p:cNvSpPr txBox="1"/>
          <p:nvPr/>
        </p:nvSpPr>
        <p:spPr>
          <a:xfrm>
            <a:off x="498650" y="720000"/>
            <a:ext cx="7264200" cy="2699400"/>
          </a:xfrm>
          <a:prstGeom prst="rect">
            <a:avLst/>
          </a:prstGeom>
          <a:noFill/>
          <a:ln>
            <a:noFill/>
          </a:ln>
        </p:spPr>
        <p:txBody>
          <a:bodyPr spcFirstLastPara="1" wrap="square" lIns="91425" tIns="91425" rIns="91425" bIns="91425" anchor="b" anchorCtr="0">
            <a:noAutofit/>
          </a:bodyPr>
          <a:lstStyle/>
          <a:p>
            <a:pPr marL="0" marR="0" lvl="0" indent="0" algn="l" rtl="0">
              <a:lnSpc>
                <a:spcPct val="115000"/>
              </a:lnSpc>
              <a:spcBef>
                <a:spcPts val="1200"/>
              </a:spcBef>
              <a:spcAft>
                <a:spcPts val="0"/>
              </a:spcAft>
              <a:buClr>
                <a:srgbClr val="000000"/>
              </a:buClr>
              <a:buSzPts val="1800"/>
              <a:buFont typeface="Arial"/>
              <a:buNone/>
            </a:pPr>
            <a:r>
              <a:rPr lang="en-GB" sz="1800">
                <a:solidFill>
                  <a:schemeClr val="dk1"/>
                </a:solidFill>
              </a:rPr>
              <a:t>Sometimes it feels like the needs of people and the needs of nature are conflicting (clash). </a:t>
            </a:r>
            <a:endParaRPr sz="1800">
              <a:solidFill>
                <a:schemeClr val="dk1"/>
              </a:solidFill>
            </a:endParaRPr>
          </a:p>
          <a:p>
            <a:pPr marL="0" marR="0" lvl="0" indent="0" algn="l" rtl="0">
              <a:lnSpc>
                <a:spcPct val="115000"/>
              </a:lnSpc>
              <a:spcBef>
                <a:spcPts val="1200"/>
              </a:spcBef>
              <a:spcAft>
                <a:spcPts val="0"/>
              </a:spcAft>
              <a:buClr>
                <a:srgbClr val="000000"/>
              </a:buClr>
              <a:buSzPts val="1800"/>
              <a:buFont typeface="Arial"/>
              <a:buNone/>
            </a:pPr>
            <a:r>
              <a:rPr lang="en-GB" sz="1800">
                <a:solidFill>
                  <a:schemeClr val="dk1"/>
                </a:solidFill>
              </a:rPr>
              <a:t>However, design experts believe that with problem-solving and creativity, it’s possible to come up with solutions that work for everyone.</a:t>
            </a:r>
            <a:br>
              <a:rPr lang="en-GB" sz="1800">
                <a:solidFill>
                  <a:schemeClr val="dk1"/>
                </a:solidFill>
              </a:rPr>
            </a:br>
            <a:br>
              <a:rPr lang="en-GB" sz="1800" b="1">
                <a:solidFill>
                  <a:schemeClr val="dk1"/>
                </a:solidFill>
              </a:rPr>
            </a:br>
            <a:r>
              <a:rPr lang="en-GB" sz="1800" b="1">
                <a:solidFill>
                  <a:schemeClr val="dk1"/>
                </a:solidFill>
              </a:rPr>
              <a:t>What solutions can you come up with that would give both people and nature what they need in this situation?</a:t>
            </a:r>
            <a:endParaRPr sz="1800" b="0" i="0" u="none" strike="noStrike" cap="none">
              <a:solidFill>
                <a:schemeClr val="dk1"/>
              </a:solidFill>
              <a:latin typeface="Arial"/>
              <a:ea typeface="Arial"/>
              <a:cs typeface="Arial"/>
              <a:sym typeface="Arial"/>
            </a:endParaRPr>
          </a:p>
        </p:txBody>
      </p:sp>
      <p:pic>
        <p:nvPicPr>
          <p:cNvPr id="118" name="Google Shape;118;p19"/>
          <p:cNvPicPr preferRelativeResize="0"/>
          <p:nvPr/>
        </p:nvPicPr>
        <p:blipFill>
          <a:blip r:embed="rId5">
            <a:alphaModFix/>
          </a:blip>
          <a:stretch>
            <a:fillRect/>
          </a:stretch>
        </p:blipFill>
        <p:spPr>
          <a:xfrm>
            <a:off x="5510625" y="3325118"/>
            <a:ext cx="3633376" cy="1818382"/>
          </a:xfrm>
          <a:prstGeom prst="rect">
            <a:avLst/>
          </a:prstGeom>
          <a:noFill/>
          <a:ln>
            <a:noFill/>
          </a:ln>
        </p:spPr>
      </p:pic>
      <p:pic>
        <p:nvPicPr>
          <p:cNvPr id="119" name="Google Shape;119;p19"/>
          <p:cNvPicPr preferRelativeResize="0"/>
          <p:nvPr/>
        </p:nvPicPr>
        <p:blipFill>
          <a:blip r:embed="rId6">
            <a:alphaModFix/>
          </a:blip>
          <a:stretch>
            <a:fillRect/>
          </a:stretch>
        </p:blipFill>
        <p:spPr>
          <a:xfrm>
            <a:off x="5623770" y="3691550"/>
            <a:ext cx="376726" cy="3702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0"/>
          <p:cNvPicPr preferRelativeResize="0"/>
          <p:nvPr/>
        </p:nvPicPr>
        <p:blipFill rotWithShape="1">
          <a:blip r:embed="rId3">
            <a:alphaModFix/>
          </a:blip>
          <a:srcRect l="35752" r="9814" b="6716"/>
          <a:stretch/>
        </p:blipFill>
        <p:spPr>
          <a:xfrm>
            <a:off x="0" y="0"/>
            <a:ext cx="4410000" cy="5143500"/>
          </a:xfrm>
          <a:prstGeom prst="rect">
            <a:avLst/>
          </a:prstGeom>
          <a:noFill/>
          <a:ln>
            <a:noFill/>
          </a:ln>
        </p:spPr>
      </p:pic>
      <p:sp>
        <p:nvSpPr>
          <p:cNvPr id="125" name="Google Shape;125;p20"/>
          <p:cNvSpPr txBox="1"/>
          <p:nvPr/>
        </p:nvSpPr>
        <p:spPr>
          <a:xfrm>
            <a:off x="5310575" y="4224025"/>
            <a:ext cx="2841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rgbClr val="FF0000"/>
              </a:solidFill>
            </a:endParaRPr>
          </a:p>
        </p:txBody>
      </p:sp>
      <p:sp>
        <p:nvSpPr>
          <p:cNvPr id="126" name="Google Shape;126;p20"/>
          <p:cNvSpPr txBox="1"/>
          <p:nvPr/>
        </p:nvSpPr>
        <p:spPr>
          <a:xfrm>
            <a:off x="3915311" y="4687681"/>
            <a:ext cx="989377" cy="70093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700" i="1" dirty="0">
              <a:solidFill>
                <a:srgbClr val="000000"/>
              </a:solidFill>
            </a:endParaRPr>
          </a:p>
          <a:p>
            <a:pPr marL="0" lvl="0" indent="0" algn="l" rtl="0">
              <a:lnSpc>
                <a:spcPct val="115000"/>
              </a:lnSpc>
              <a:spcBef>
                <a:spcPts val="0"/>
              </a:spcBef>
              <a:spcAft>
                <a:spcPts val="0"/>
              </a:spcAft>
              <a:buNone/>
            </a:pPr>
            <a:r>
              <a:rPr lang="en-GB" sz="1000" i="1" dirty="0">
                <a:solidFill>
                  <a:schemeClr val="bg1"/>
                </a:solidFill>
              </a:rPr>
              <a:t>Arup</a:t>
            </a:r>
            <a:endParaRPr sz="1000" i="1" dirty="0">
              <a:solidFill>
                <a:schemeClr val="bg1"/>
              </a:solidFill>
            </a:endParaRPr>
          </a:p>
          <a:p>
            <a:pPr marL="0" lvl="0" indent="0" algn="l" rtl="0">
              <a:spcBef>
                <a:spcPts val="0"/>
              </a:spcBef>
              <a:spcAft>
                <a:spcPts val="0"/>
              </a:spcAft>
              <a:buNone/>
            </a:pPr>
            <a:endParaRPr dirty="0"/>
          </a:p>
        </p:txBody>
      </p:sp>
      <p:sp>
        <p:nvSpPr>
          <p:cNvPr id="127" name="Google Shape;127;p20"/>
          <p:cNvSpPr txBox="1"/>
          <p:nvPr/>
        </p:nvSpPr>
        <p:spPr>
          <a:xfrm>
            <a:off x="4746800" y="1600200"/>
            <a:ext cx="4187700" cy="2133600"/>
          </a:xfrm>
          <a:prstGeom prst="rect">
            <a:avLst/>
          </a:prstGeom>
          <a:noFill/>
          <a:ln>
            <a:noFill/>
          </a:ln>
        </p:spPr>
        <p:txBody>
          <a:bodyPr spcFirstLastPara="1" wrap="square" lIns="91425" tIns="91425" rIns="91425" bIns="91425" anchor="b" anchorCtr="0">
            <a:noAutofit/>
          </a:bodyPr>
          <a:lstStyle/>
          <a:p>
            <a:pPr marL="0" marR="0" lvl="0" indent="0" algn="l" rtl="0">
              <a:lnSpc>
                <a:spcPct val="115000"/>
              </a:lnSpc>
              <a:spcBef>
                <a:spcPts val="1200"/>
              </a:spcBef>
              <a:spcAft>
                <a:spcPts val="0"/>
              </a:spcAft>
              <a:buClr>
                <a:srgbClr val="000000"/>
              </a:buClr>
              <a:buSzPts val="1800"/>
              <a:buFont typeface="Arial"/>
              <a:buNone/>
            </a:pPr>
            <a:r>
              <a:rPr lang="en-GB" sz="1800">
                <a:solidFill>
                  <a:srgbClr val="202124"/>
                </a:solidFill>
              </a:rPr>
              <a:t>When experts design new towns and cities, they make sure to include green areas, such as parks and urban farms. </a:t>
            </a:r>
            <a:endParaRPr sz="1800">
              <a:solidFill>
                <a:srgbClr val="202124"/>
              </a:solidFill>
            </a:endParaRPr>
          </a:p>
          <a:p>
            <a:pPr marL="0" marR="0" lvl="0" indent="0" algn="l" rtl="0">
              <a:lnSpc>
                <a:spcPct val="115000"/>
              </a:lnSpc>
              <a:spcBef>
                <a:spcPts val="1200"/>
              </a:spcBef>
              <a:spcAft>
                <a:spcPts val="0"/>
              </a:spcAft>
              <a:buClr>
                <a:srgbClr val="000000"/>
              </a:buClr>
              <a:buSzPts val="1800"/>
              <a:buFont typeface="Arial"/>
              <a:buNone/>
            </a:pPr>
            <a:r>
              <a:rPr lang="en-GB" sz="1800">
                <a:solidFill>
                  <a:srgbClr val="202124"/>
                </a:solidFill>
              </a:rPr>
              <a:t>These give people a space to enjoy nature and also provide a safe space for wildlife.</a:t>
            </a:r>
            <a:endParaRPr sz="1800">
              <a:solidFill>
                <a:srgbClr val="202124"/>
              </a:solidFill>
            </a:endParaRPr>
          </a:p>
        </p:txBody>
      </p:sp>
      <p:pic>
        <p:nvPicPr>
          <p:cNvPr id="128" name="Google Shape;128;p20"/>
          <p:cNvPicPr preferRelativeResize="0"/>
          <p:nvPr/>
        </p:nvPicPr>
        <p:blipFill>
          <a:blip r:embed="rId4">
            <a:alphaModFix/>
          </a:blip>
          <a:stretch>
            <a:fillRect/>
          </a:stretch>
        </p:blipFill>
        <p:spPr>
          <a:xfrm>
            <a:off x="7858877" y="4132450"/>
            <a:ext cx="1285126" cy="698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txBox="1"/>
          <p:nvPr/>
        </p:nvSpPr>
        <p:spPr>
          <a:xfrm>
            <a:off x="5310575" y="4224025"/>
            <a:ext cx="2841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rgbClr val="FF0000"/>
              </a:solidFill>
            </a:endParaRPr>
          </a:p>
        </p:txBody>
      </p:sp>
      <p:sp>
        <p:nvSpPr>
          <p:cNvPr id="134" name="Google Shape;134;p21"/>
          <p:cNvSpPr txBox="1"/>
          <p:nvPr/>
        </p:nvSpPr>
        <p:spPr>
          <a:xfrm>
            <a:off x="276125" y="1496325"/>
            <a:ext cx="3762300" cy="2095500"/>
          </a:xfrm>
          <a:prstGeom prst="rect">
            <a:avLst/>
          </a:prstGeom>
          <a:noFill/>
          <a:ln>
            <a:noFill/>
          </a:ln>
        </p:spPr>
        <p:txBody>
          <a:bodyPr spcFirstLastPara="1" wrap="square" lIns="91425" tIns="91425" rIns="91425" bIns="91425" anchor="b" anchorCtr="0">
            <a:noAutofit/>
          </a:bodyPr>
          <a:lstStyle/>
          <a:p>
            <a:pPr marL="0" marR="0" lvl="0" indent="0" algn="l" rtl="0">
              <a:lnSpc>
                <a:spcPct val="115000"/>
              </a:lnSpc>
              <a:spcBef>
                <a:spcPts val="1200"/>
              </a:spcBef>
              <a:spcAft>
                <a:spcPts val="0"/>
              </a:spcAft>
              <a:buClr>
                <a:srgbClr val="000000"/>
              </a:buClr>
              <a:buSzPts val="1800"/>
              <a:buFont typeface="Arial"/>
              <a:buNone/>
            </a:pPr>
            <a:r>
              <a:rPr lang="en-GB" sz="1800">
                <a:solidFill>
                  <a:srgbClr val="202124"/>
                </a:solidFill>
              </a:rPr>
              <a:t>If it’s difficult to find space for parks and farms, vertical planting can turn buildings into greener spaces.</a:t>
            </a:r>
            <a:endParaRPr sz="1800">
              <a:solidFill>
                <a:srgbClr val="202124"/>
              </a:solidFill>
            </a:endParaRPr>
          </a:p>
          <a:p>
            <a:pPr marL="0" marR="0" lvl="0" indent="0" algn="l" rtl="0">
              <a:lnSpc>
                <a:spcPct val="115000"/>
              </a:lnSpc>
              <a:spcBef>
                <a:spcPts val="1200"/>
              </a:spcBef>
              <a:spcAft>
                <a:spcPts val="0"/>
              </a:spcAft>
              <a:buClr>
                <a:srgbClr val="000000"/>
              </a:buClr>
              <a:buSzPts val="1800"/>
              <a:buFont typeface="Arial"/>
              <a:buNone/>
            </a:pPr>
            <a:r>
              <a:rPr lang="en-GB" sz="1800">
                <a:solidFill>
                  <a:srgbClr val="202124"/>
                </a:solidFill>
              </a:rPr>
              <a:t>Building taller buildings also uses less land.</a:t>
            </a:r>
            <a:endParaRPr sz="1800">
              <a:solidFill>
                <a:srgbClr val="202124"/>
              </a:solidFill>
            </a:endParaRPr>
          </a:p>
        </p:txBody>
      </p:sp>
      <p:pic>
        <p:nvPicPr>
          <p:cNvPr id="135" name="Google Shape;135;p21"/>
          <p:cNvPicPr preferRelativeResize="0"/>
          <p:nvPr/>
        </p:nvPicPr>
        <p:blipFill rotWithShape="1">
          <a:blip r:embed="rId3">
            <a:alphaModFix/>
          </a:blip>
          <a:srcRect r="7961"/>
          <a:stretch/>
        </p:blipFill>
        <p:spPr>
          <a:xfrm>
            <a:off x="4410000" y="0"/>
            <a:ext cx="4733998" cy="5143501"/>
          </a:xfrm>
          <a:prstGeom prst="rect">
            <a:avLst/>
          </a:prstGeom>
          <a:noFill/>
          <a:ln>
            <a:noFill/>
          </a:ln>
        </p:spPr>
      </p:pic>
      <p:sp>
        <p:nvSpPr>
          <p:cNvPr id="136" name="Google Shape;136;p21"/>
          <p:cNvSpPr txBox="1"/>
          <p:nvPr/>
        </p:nvSpPr>
        <p:spPr>
          <a:xfrm>
            <a:off x="4428278" y="-115626"/>
            <a:ext cx="623700" cy="70093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700" i="1" dirty="0">
              <a:solidFill>
                <a:schemeClr val="lt1"/>
              </a:solidFill>
            </a:endParaRPr>
          </a:p>
          <a:p>
            <a:pPr marL="0" lvl="0" indent="0" algn="l" rtl="0">
              <a:lnSpc>
                <a:spcPct val="115000"/>
              </a:lnSpc>
              <a:spcBef>
                <a:spcPts val="0"/>
              </a:spcBef>
              <a:spcAft>
                <a:spcPts val="0"/>
              </a:spcAft>
              <a:buNone/>
            </a:pPr>
            <a:r>
              <a:rPr lang="en-GB" sz="1000" i="1" dirty="0">
                <a:solidFill>
                  <a:schemeClr val="lt1"/>
                </a:solidFill>
              </a:rPr>
              <a:t>Arup</a:t>
            </a:r>
            <a:endParaRPr sz="700" i="1" dirty="0">
              <a:solidFill>
                <a:schemeClr val="lt1"/>
              </a:solidFill>
            </a:endParaRPr>
          </a:p>
          <a:p>
            <a:pPr marL="0" lvl="0" indent="0" algn="l" rtl="0">
              <a:spcBef>
                <a:spcPts val="0"/>
              </a:spcBef>
              <a:spcAft>
                <a:spcPts val="0"/>
              </a:spcAft>
              <a:buNone/>
            </a:pPr>
            <a:endParaRPr dirty="0">
              <a:solidFill>
                <a:schemeClr val="lt1"/>
              </a:solidFill>
            </a:endParaRPr>
          </a:p>
        </p:txBody>
      </p:sp>
      <p:pic>
        <p:nvPicPr>
          <p:cNvPr id="137" name="Google Shape;137;p21"/>
          <p:cNvPicPr preferRelativeResize="0"/>
          <p:nvPr/>
        </p:nvPicPr>
        <p:blipFill>
          <a:blip r:embed="rId4">
            <a:alphaModFix/>
          </a:blip>
          <a:stretch>
            <a:fillRect/>
          </a:stretch>
        </p:blipFill>
        <p:spPr>
          <a:xfrm flipH="1">
            <a:off x="-13324" y="132850"/>
            <a:ext cx="1351399" cy="11987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CF8C"/>
        </a:solidFill>
        <a:effectLst/>
      </p:bgPr>
    </p:bg>
    <p:spTree>
      <p:nvGrpSpPr>
        <p:cNvPr id="1" name="Shape 90"/>
        <p:cNvGrpSpPr/>
        <p:nvPr/>
      </p:nvGrpSpPr>
      <p:grpSpPr>
        <a:xfrm>
          <a:off x="0" y="0"/>
          <a:ext cx="0" cy="0"/>
          <a:chOff x="0" y="0"/>
          <a:chExt cx="0" cy="0"/>
        </a:xfrm>
      </p:grpSpPr>
      <p:sp>
        <p:nvSpPr>
          <p:cNvPr id="6" name="Rectangle 5">
            <a:extLst>
              <a:ext uri="{FF2B5EF4-FFF2-40B4-BE49-F238E27FC236}">
                <a16:creationId xmlns:a16="http://schemas.microsoft.com/office/drawing/2014/main" id="{FC6A6868-FD99-1647-9A4E-F3761BB5C43E}"/>
              </a:ext>
            </a:extLst>
          </p:cNvPr>
          <p:cNvSpPr/>
          <p:nvPr/>
        </p:nvSpPr>
        <p:spPr>
          <a:xfrm>
            <a:off x="685801" y="1407363"/>
            <a:ext cx="3498574" cy="3562202"/>
          </a:xfrm>
          <a:prstGeom prst="rect">
            <a:avLst/>
          </a:prstGeom>
          <a:noFill/>
          <a:ln w="3175">
            <a:noFill/>
          </a:ln>
        </p:spPr>
        <p:style>
          <a:lnRef idx="2">
            <a:schemeClr val="accent5"/>
          </a:lnRef>
          <a:fillRef idx="1">
            <a:schemeClr val="lt1"/>
          </a:fillRef>
          <a:effectRef idx="0">
            <a:schemeClr val="accent5"/>
          </a:effectRef>
          <a:fontRef idx="minor">
            <a:schemeClr val="dk1"/>
          </a:fontRef>
        </p:style>
        <p:txBody>
          <a:bodyPr rtlCol="0" anchor="ctr"/>
          <a:lstStyle/>
          <a:p>
            <a:pPr lvl="0"/>
            <a:r>
              <a:rPr lang="en-GB" sz="2400" b="1" dirty="0">
                <a:solidFill>
                  <a:schemeClr val="dk1"/>
                </a:solidFill>
              </a:rPr>
              <a:t>A</a:t>
            </a:r>
            <a:endParaRPr lang="en-GB" sz="1600" b="1" dirty="0">
              <a:solidFill>
                <a:schemeClr val="dk1"/>
              </a:solidFill>
            </a:endParaRPr>
          </a:p>
          <a:p>
            <a:pPr lvl="0"/>
            <a:r>
              <a:rPr lang="en-GB" sz="1600" b="1" dirty="0">
                <a:solidFill>
                  <a:schemeClr val="dk1"/>
                </a:solidFill>
              </a:rPr>
              <a:t>You represent nature.</a:t>
            </a:r>
            <a:endParaRPr lang="en-GB" sz="1800" b="1" dirty="0">
              <a:solidFill>
                <a:schemeClr val="dk1"/>
              </a:solidFill>
            </a:endParaRPr>
          </a:p>
          <a:p>
            <a:pPr lvl="0"/>
            <a:br>
              <a:rPr lang="en-GB" dirty="0">
                <a:solidFill>
                  <a:schemeClr val="dk1"/>
                </a:solidFill>
              </a:rPr>
            </a:br>
            <a:r>
              <a:rPr lang="en-GB" dirty="0"/>
              <a:t>A village is very isolated, which means that the surrounding areas are a haven for wildlife.</a:t>
            </a:r>
            <a:br>
              <a:rPr lang="en-GB" dirty="0"/>
            </a:br>
            <a:endParaRPr lang="en-GB" dirty="0"/>
          </a:p>
          <a:p>
            <a:pPr lvl="0"/>
            <a:r>
              <a:rPr lang="en-GB" dirty="0"/>
              <a:t>The animals don’t understand the dangers of roads and train lines because they have never seen them. In other villages, habitats have been destroyed to create roads. Since then, thousands of animals have been killed by vehicles.</a:t>
            </a:r>
          </a:p>
          <a:p>
            <a:pPr algn="ctr"/>
            <a:endParaRPr lang="en-US" dirty="0"/>
          </a:p>
        </p:txBody>
      </p:sp>
      <p:cxnSp>
        <p:nvCxnSpPr>
          <p:cNvPr id="92" name="Google Shape;92;p17"/>
          <p:cNvCxnSpPr>
            <a:cxnSpLocks/>
          </p:cNvCxnSpPr>
          <p:nvPr/>
        </p:nvCxnSpPr>
        <p:spPr>
          <a:xfrm>
            <a:off x="4535525" y="1437180"/>
            <a:ext cx="0" cy="3532385"/>
          </a:xfrm>
          <a:prstGeom prst="straightConnector1">
            <a:avLst/>
          </a:prstGeom>
          <a:noFill/>
          <a:ln w="19050" cap="flat" cmpd="sng">
            <a:solidFill>
              <a:srgbClr val="F5EAC9"/>
            </a:solidFill>
            <a:prstDash val="solid"/>
            <a:round/>
            <a:headEnd type="oval" w="med" len="med"/>
            <a:tailEnd type="oval" w="med" len="med"/>
          </a:ln>
        </p:spPr>
      </p:cxnSp>
      <p:sp>
        <p:nvSpPr>
          <p:cNvPr id="93" name="Google Shape;93;p17"/>
          <p:cNvSpPr/>
          <p:nvPr/>
        </p:nvSpPr>
        <p:spPr>
          <a:xfrm>
            <a:off x="685801" y="1576326"/>
            <a:ext cx="3498574" cy="2149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 name="Google Shape;93;p17">
            <a:extLst>
              <a:ext uri="{FF2B5EF4-FFF2-40B4-BE49-F238E27FC236}">
                <a16:creationId xmlns:a16="http://schemas.microsoft.com/office/drawing/2014/main" id="{ABD940C2-9925-D643-8618-0DD988A0394F}"/>
              </a:ext>
            </a:extLst>
          </p:cNvPr>
          <p:cNvSpPr/>
          <p:nvPr/>
        </p:nvSpPr>
        <p:spPr>
          <a:xfrm>
            <a:off x="8965096" y="1363614"/>
            <a:ext cx="3409392" cy="2149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7" name="Rectangle 26">
            <a:extLst>
              <a:ext uri="{FF2B5EF4-FFF2-40B4-BE49-F238E27FC236}">
                <a16:creationId xmlns:a16="http://schemas.microsoft.com/office/drawing/2014/main" id="{622F9A13-AC0D-D648-85F7-D1449F67CA05}"/>
              </a:ext>
            </a:extLst>
          </p:cNvPr>
          <p:cNvSpPr/>
          <p:nvPr/>
        </p:nvSpPr>
        <p:spPr>
          <a:xfrm>
            <a:off x="4886676" y="1407363"/>
            <a:ext cx="3498574" cy="3562202"/>
          </a:xfrm>
          <a:prstGeom prst="rect">
            <a:avLst/>
          </a:prstGeom>
          <a:noFill/>
          <a:ln w="3175">
            <a:noFill/>
          </a:ln>
        </p:spPr>
        <p:style>
          <a:lnRef idx="2">
            <a:schemeClr val="accent5"/>
          </a:lnRef>
          <a:fillRef idx="1">
            <a:schemeClr val="lt1"/>
          </a:fillRef>
          <a:effectRef idx="0">
            <a:schemeClr val="accent5"/>
          </a:effectRef>
          <a:fontRef idx="minor">
            <a:schemeClr val="dk1"/>
          </a:fontRef>
        </p:style>
        <p:txBody>
          <a:bodyPr rtlCol="0" anchor="ctr"/>
          <a:lstStyle/>
          <a:p>
            <a:pPr lvl="0"/>
            <a:r>
              <a:rPr lang="en-GB" sz="2400" b="1" dirty="0">
                <a:solidFill>
                  <a:schemeClr val="dk1"/>
                </a:solidFill>
              </a:rPr>
              <a:t>B</a:t>
            </a:r>
            <a:endParaRPr lang="en-GB" sz="1600" b="1" dirty="0">
              <a:solidFill>
                <a:schemeClr val="dk1"/>
              </a:solidFill>
            </a:endParaRPr>
          </a:p>
          <a:p>
            <a:pPr lvl="0"/>
            <a:r>
              <a:rPr lang="en-GB" sz="1600" b="1" dirty="0">
                <a:solidFill>
                  <a:schemeClr val="dk1"/>
                </a:solidFill>
              </a:rPr>
              <a:t>You represent people.</a:t>
            </a:r>
          </a:p>
          <a:p>
            <a:pPr lvl="0"/>
            <a:br>
              <a:rPr lang="en-GB" dirty="0">
                <a:solidFill>
                  <a:schemeClr val="dk1"/>
                </a:solidFill>
              </a:rPr>
            </a:br>
            <a:r>
              <a:rPr lang="en-GB" dirty="0"/>
              <a:t>A village is very isolated – there are no roads or train lines and it can only be reached on foot.</a:t>
            </a:r>
            <a:br>
              <a:rPr lang="en-GB" dirty="0"/>
            </a:br>
            <a:endParaRPr lang="en-GB" dirty="0"/>
          </a:p>
          <a:p>
            <a:pPr lvl="0"/>
            <a:r>
              <a:rPr lang="en-GB" dirty="0"/>
              <a:t>People find it difficult to get everything they need because it is hard to bring things to the village.</a:t>
            </a:r>
          </a:p>
          <a:p>
            <a:pPr lvl="0"/>
            <a:br>
              <a:rPr lang="en-GB" dirty="0"/>
            </a:br>
            <a:r>
              <a:rPr lang="en-GB" dirty="0"/>
              <a:t>Businesses in the village can’t do work with anyone outside because travelling is difficult </a:t>
            </a:r>
          </a:p>
        </p:txBody>
      </p:sp>
      <p:sp>
        <p:nvSpPr>
          <p:cNvPr id="28" name="Google Shape;146;p22">
            <a:extLst>
              <a:ext uri="{FF2B5EF4-FFF2-40B4-BE49-F238E27FC236}">
                <a16:creationId xmlns:a16="http://schemas.microsoft.com/office/drawing/2014/main" id="{64AAEBBD-E0AD-C743-9A39-46894FF891D7}"/>
              </a:ext>
            </a:extLst>
          </p:cNvPr>
          <p:cNvSpPr/>
          <p:nvPr/>
        </p:nvSpPr>
        <p:spPr>
          <a:xfrm>
            <a:off x="3216733" y="1188226"/>
            <a:ext cx="738946" cy="738946"/>
          </a:xfrm>
          <a:prstGeom prst="ellipse">
            <a:avLst/>
          </a:prstGeom>
          <a:solidFill>
            <a:srgbClr val="C14F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46;p22">
            <a:extLst>
              <a:ext uri="{FF2B5EF4-FFF2-40B4-BE49-F238E27FC236}">
                <a16:creationId xmlns:a16="http://schemas.microsoft.com/office/drawing/2014/main" id="{1A30843E-8F25-5A47-9381-3E16F57E9C5D}"/>
              </a:ext>
            </a:extLst>
          </p:cNvPr>
          <p:cNvSpPr/>
          <p:nvPr/>
        </p:nvSpPr>
        <p:spPr>
          <a:xfrm>
            <a:off x="7434238" y="1188226"/>
            <a:ext cx="738946" cy="738946"/>
          </a:xfrm>
          <a:prstGeom prst="ellipse">
            <a:avLst/>
          </a:prstGeom>
          <a:solidFill>
            <a:srgbClr val="C14F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Picture 9">
            <a:extLst>
              <a:ext uri="{FF2B5EF4-FFF2-40B4-BE49-F238E27FC236}">
                <a16:creationId xmlns:a16="http://schemas.microsoft.com/office/drawing/2014/main" id="{2B3F03A4-26C1-614E-8C26-2AB0AB7FE74C}"/>
              </a:ext>
            </a:extLst>
          </p:cNvPr>
          <p:cNvPicPr>
            <a:picLocks noChangeAspect="1"/>
          </p:cNvPicPr>
          <p:nvPr/>
        </p:nvPicPr>
        <p:blipFill>
          <a:blip r:embed="rId3"/>
          <a:stretch>
            <a:fillRect/>
          </a:stretch>
        </p:blipFill>
        <p:spPr>
          <a:xfrm>
            <a:off x="3386233" y="1367020"/>
            <a:ext cx="379145" cy="379145"/>
          </a:xfrm>
          <a:prstGeom prst="rect">
            <a:avLst/>
          </a:prstGeom>
        </p:spPr>
      </p:pic>
      <p:pic>
        <p:nvPicPr>
          <p:cNvPr id="11" name="Picture 10">
            <a:extLst>
              <a:ext uri="{FF2B5EF4-FFF2-40B4-BE49-F238E27FC236}">
                <a16:creationId xmlns:a16="http://schemas.microsoft.com/office/drawing/2014/main" id="{EC428816-855C-4540-97B6-C9BB81A7AA33}"/>
              </a:ext>
            </a:extLst>
          </p:cNvPr>
          <p:cNvPicPr>
            <a:picLocks noChangeAspect="1"/>
          </p:cNvPicPr>
          <p:nvPr/>
        </p:nvPicPr>
        <p:blipFill>
          <a:blip r:embed="rId4"/>
          <a:stretch>
            <a:fillRect/>
          </a:stretch>
        </p:blipFill>
        <p:spPr>
          <a:xfrm>
            <a:off x="7626093" y="1363614"/>
            <a:ext cx="377592" cy="358946"/>
          </a:xfrm>
          <a:prstGeom prst="rect">
            <a:avLst/>
          </a:prstGeom>
        </p:spPr>
      </p:pic>
      <p:pic>
        <p:nvPicPr>
          <p:cNvPr id="13" name="Google Shape;59;p13">
            <a:extLst>
              <a:ext uri="{FF2B5EF4-FFF2-40B4-BE49-F238E27FC236}">
                <a16:creationId xmlns:a16="http://schemas.microsoft.com/office/drawing/2014/main" id="{9A703AF2-2ACB-D345-9CE1-11167375C25A}"/>
              </a:ext>
            </a:extLst>
          </p:cNvPr>
          <p:cNvPicPr preferRelativeResize="0"/>
          <p:nvPr/>
        </p:nvPicPr>
        <p:blipFill rotWithShape="1">
          <a:blip r:embed="rId5">
            <a:alphaModFix/>
          </a:blip>
          <a:srcRect t="7740"/>
          <a:stretch/>
        </p:blipFill>
        <p:spPr>
          <a:xfrm>
            <a:off x="57618" y="-8915"/>
            <a:ext cx="1256365" cy="1108714"/>
          </a:xfrm>
          <a:prstGeom prst="rect">
            <a:avLst/>
          </a:prstGeom>
          <a:noFill/>
          <a:ln>
            <a:noFill/>
          </a:ln>
        </p:spPr>
      </p:pic>
      <p:sp>
        <p:nvSpPr>
          <p:cNvPr id="14" name="Google Shape;91;p17">
            <a:extLst>
              <a:ext uri="{FF2B5EF4-FFF2-40B4-BE49-F238E27FC236}">
                <a16:creationId xmlns:a16="http://schemas.microsoft.com/office/drawing/2014/main" id="{01A33916-DA3E-0E4B-A3FB-7108165CDA77}"/>
              </a:ext>
            </a:extLst>
          </p:cNvPr>
          <p:cNvSpPr txBox="1"/>
          <p:nvPr/>
        </p:nvSpPr>
        <p:spPr>
          <a:xfrm>
            <a:off x="2019742" y="327339"/>
            <a:ext cx="5414496" cy="746525"/>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rgbClr val="000000"/>
              </a:buClr>
              <a:buSzPts val="2000"/>
              <a:buFont typeface="Arial"/>
              <a:buNone/>
            </a:pPr>
            <a:r>
              <a:rPr lang="en-GB" sz="2200" b="1" dirty="0">
                <a:solidFill>
                  <a:schemeClr val="dk1"/>
                </a:solidFill>
              </a:rPr>
              <a:t>What does your group need? </a:t>
            </a:r>
            <a:br>
              <a:rPr lang="en-GB" sz="2200" b="1" dirty="0">
                <a:solidFill>
                  <a:schemeClr val="dk1"/>
                </a:solidFill>
              </a:rPr>
            </a:br>
            <a:r>
              <a:rPr lang="en-GB" sz="2200" b="1" dirty="0">
                <a:solidFill>
                  <a:schemeClr val="dk1"/>
                </a:solidFill>
              </a:rPr>
              <a:t>What should happen next?</a:t>
            </a:r>
            <a:endParaRPr sz="2200" b="0" i="0" u="none" strike="noStrike" cap="none" dirty="0">
              <a:solidFill>
                <a:schemeClr val="dk1"/>
              </a:solidFill>
              <a:latin typeface="Arial"/>
              <a:ea typeface="Arial"/>
              <a:cs typeface="Arial"/>
              <a:sym typeface="Arial"/>
            </a:endParaRPr>
          </a:p>
        </p:txBody>
      </p:sp>
      <p:pic>
        <p:nvPicPr>
          <p:cNvPr id="15" name="Google Shape;60;p13">
            <a:extLst>
              <a:ext uri="{FF2B5EF4-FFF2-40B4-BE49-F238E27FC236}">
                <a16:creationId xmlns:a16="http://schemas.microsoft.com/office/drawing/2014/main" id="{875D4585-1BE2-2C40-B309-877F0FD35706}"/>
              </a:ext>
            </a:extLst>
          </p:cNvPr>
          <p:cNvPicPr preferRelativeResize="0"/>
          <p:nvPr/>
        </p:nvPicPr>
        <p:blipFill>
          <a:blip r:embed="rId6">
            <a:alphaModFix/>
          </a:blip>
          <a:stretch>
            <a:fillRect/>
          </a:stretch>
        </p:blipFill>
        <p:spPr>
          <a:xfrm>
            <a:off x="7636494" y="327339"/>
            <a:ext cx="1507506" cy="781375"/>
          </a:xfrm>
          <a:prstGeom prst="rect">
            <a:avLst/>
          </a:prstGeom>
          <a:noFill/>
          <a:ln>
            <a:noFill/>
          </a:ln>
        </p:spPr>
      </p:pic>
    </p:spTree>
    <p:extLst>
      <p:ext uri="{BB962C8B-B14F-4D97-AF65-F5344CB8AC3E}">
        <p14:creationId xmlns:p14="http://schemas.microsoft.com/office/powerpoint/2010/main" val="2778784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3"/>
        <p:cNvGrpSpPr/>
        <p:nvPr/>
      </p:nvGrpSpPr>
      <p:grpSpPr>
        <a:xfrm>
          <a:off x="0" y="0"/>
          <a:ext cx="0" cy="0"/>
          <a:chOff x="0" y="0"/>
          <a:chExt cx="0" cy="0"/>
        </a:xfrm>
      </p:grpSpPr>
      <p:sp>
        <p:nvSpPr>
          <p:cNvPr id="154" name="Google Shape;154;p23"/>
          <p:cNvSpPr txBox="1"/>
          <p:nvPr/>
        </p:nvSpPr>
        <p:spPr>
          <a:xfrm>
            <a:off x="412925" y="523875"/>
            <a:ext cx="8350200" cy="771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200"/>
              <a:t>Experts designed “green bridges” and underpasses so that wildlife can cross over or under busy roads safely.</a:t>
            </a:r>
            <a:endParaRPr sz="2200" b="0" i="0" u="none" strike="noStrike" cap="none">
              <a:solidFill>
                <a:srgbClr val="000000"/>
              </a:solidFill>
              <a:latin typeface="Arial"/>
              <a:ea typeface="Arial"/>
              <a:cs typeface="Arial"/>
              <a:sym typeface="Arial"/>
            </a:endParaRPr>
          </a:p>
        </p:txBody>
      </p:sp>
      <p:pic>
        <p:nvPicPr>
          <p:cNvPr id="155" name="Google Shape;155;p23"/>
          <p:cNvPicPr preferRelativeResize="0"/>
          <p:nvPr/>
        </p:nvPicPr>
        <p:blipFill rotWithShape="1">
          <a:blip r:embed="rId3">
            <a:alphaModFix/>
          </a:blip>
          <a:srcRect l="21362" r="8135" b="13464"/>
          <a:stretch/>
        </p:blipFill>
        <p:spPr>
          <a:xfrm>
            <a:off x="447675" y="1638300"/>
            <a:ext cx="3962400" cy="3086100"/>
          </a:xfrm>
          <a:prstGeom prst="rect">
            <a:avLst/>
          </a:prstGeom>
          <a:noFill/>
          <a:ln>
            <a:noFill/>
          </a:ln>
        </p:spPr>
      </p:pic>
      <p:pic>
        <p:nvPicPr>
          <p:cNvPr id="156" name="Google Shape;156;p23"/>
          <p:cNvPicPr preferRelativeResize="0"/>
          <p:nvPr/>
        </p:nvPicPr>
        <p:blipFill rotWithShape="1">
          <a:blip r:embed="rId4">
            <a:alphaModFix/>
          </a:blip>
          <a:srcRect t="13706" b="11844"/>
          <a:stretch/>
        </p:blipFill>
        <p:spPr>
          <a:xfrm>
            <a:off x="4648200" y="1638300"/>
            <a:ext cx="3962400" cy="3086100"/>
          </a:xfrm>
          <a:prstGeom prst="rect">
            <a:avLst/>
          </a:prstGeom>
          <a:noFill/>
          <a:ln>
            <a:noFill/>
          </a:ln>
        </p:spPr>
      </p:pic>
      <p:sp>
        <p:nvSpPr>
          <p:cNvPr id="157" name="Google Shape;157;p23"/>
          <p:cNvSpPr txBox="1"/>
          <p:nvPr/>
        </p:nvSpPr>
        <p:spPr>
          <a:xfrm>
            <a:off x="3938775" y="4257675"/>
            <a:ext cx="623700" cy="78018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900" i="1">
              <a:solidFill>
                <a:schemeClr val="lt1"/>
              </a:solidFill>
            </a:endParaRPr>
          </a:p>
          <a:p>
            <a:pPr marL="0" lvl="0" indent="0" algn="l" rtl="0">
              <a:lnSpc>
                <a:spcPct val="115000"/>
              </a:lnSpc>
              <a:spcBef>
                <a:spcPts val="0"/>
              </a:spcBef>
              <a:spcAft>
                <a:spcPts val="0"/>
              </a:spcAft>
              <a:buNone/>
            </a:pPr>
            <a:r>
              <a:rPr lang="en-GB" sz="900" i="1">
                <a:solidFill>
                  <a:schemeClr val="lt1"/>
                </a:solidFill>
              </a:rPr>
              <a:t>Arup</a:t>
            </a:r>
            <a:endParaRPr sz="900" i="1">
              <a:solidFill>
                <a:schemeClr val="lt1"/>
              </a:solidFill>
            </a:endParaRPr>
          </a:p>
          <a:p>
            <a:pPr marL="0" lvl="0" indent="0" algn="l" rtl="0">
              <a:spcBef>
                <a:spcPts val="0"/>
              </a:spcBef>
              <a:spcAft>
                <a:spcPts val="0"/>
              </a:spcAft>
              <a:buNone/>
            </a:pPr>
            <a:endParaRPr sz="1800">
              <a:solidFill>
                <a:schemeClr val="lt1"/>
              </a:solidFill>
            </a:endParaRPr>
          </a:p>
        </p:txBody>
      </p:sp>
      <p:sp>
        <p:nvSpPr>
          <p:cNvPr id="158" name="Google Shape;158;p23"/>
          <p:cNvSpPr txBox="1"/>
          <p:nvPr/>
        </p:nvSpPr>
        <p:spPr>
          <a:xfrm>
            <a:off x="8148825" y="4257675"/>
            <a:ext cx="623700" cy="68323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700" i="1" dirty="0">
              <a:solidFill>
                <a:schemeClr val="lt1"/>
              </a:solidFill>
            </a:endParaRPr>
          </a:p>
          <a:p>
            <a:pPr marL="0" lvl="0" indent="0" algn="l" rtl="0">
              <a:lnSpc>
                <a:spcPct val="115000"/>
              </a:lnSpc>
              <a:spcBef>
                <a:spcPts val="0"/>
              </a:spcBef>
              <a:spcAft>
                <a:spcPts val="0"/>
              </a:spcAft>
              <a:buNone/>
            </a:pPr>
            <a:r>
              <a:rPr lang="en-GB" sz="900" i="1" dirty="0">
                <a:solidFill>
                  <a:schemeClr val="lt1"/>
                </a:solidFill>
              </a:rPr>
              <a:t>Arup</a:t>
            </a:r>
            <a:endParaRPr sz="700" i="1" dirty="0">
              <a:solidFill>
                <a:schemeClr val="lt1"/>
              </a:solidFill>
            </a:endParaRPr>
          </a:p>
          <a:p>
            <a:pPr marL="0" lvl="0" indent="0" algn="l" rtl="0">
              <a:spcBef>
                <a:spcPts val="0"/>
              </a:spcBef>
              <a:spcAft>
                <a:spcPts val="0"/>
              </a:spcAft>
              <a:buNone/>
            </a:pPr>
            <a:endParaRPr dirty="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4"/>
          <p:cNvPicPr preferRelativeResize="0"/>
          <p:nvPr/>
        </p:nvPicPr>
        <p:blipFill rotWithShape="1">
          <a:blip r:embed="rId3">
            <a:alphaModFix/>
          </a:blip>
          <a:srcRect t="10101" b="10109"/>
          <a:stretch/>
        </p:blipFill>
        <p:spPr>
          <a:xfrm>
            <a:off x="0" y="0"/>
            <a:ext cx="4410001" cy="5143501"/>
          </a:xfrm>
          <a:prstGeom prst="rect">
            <a:avLst/>
          </a:prstGeom>
          <a:noFill/>
          <a:ln>
            <a:noFill/>
          </a:ln>
        </p:spPr>
      </p:pic>
      <p:sp>
        <p:nvSpPr>
          <p:cNvPr id="164" name="Google Shape;164;p24"/>
          <p:cNvSpPr txBox="1"/>
          <p:nvPr/>
        </p:nvSpPr>
        <p:spPr>
          <a:xfrm>
            <a:off x="5310575" y="4224025"/>
            <a:ext cx="2841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rgbClr val="FF0000"/>
              </a:solidFill>
            </a:endParaRPr>
          </a:p>
        </p:txBody>
      </p:sp>
      <p:sp>
        <p:nvSpPr>
          <p:cNvPr id="165" name="Google Shape;165;p24"/>
          <p:cNvSpPr txBox="1"/>
          <p:nvPr/>
        </p:nvSpPr>
        <p:spPr>
          <a:xfrm>
            <a:off x="0" y="4624225"/>
            <a:ext cx="623700" cy="84635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000" i="1" dirty="0">
              <a:solidFill>
                <a:schemeClr val="bg1"/>
              </a:solidFill>
            </a:endParaRPr>
          </a:p>
          <a:p>
            <a:pPr marL="0" lvl="0" indent="0" algn="l" rtl="0">
              <a:lnSpc>
                <a:spcPct val="115000"/>
              </a:lnSpc>
              <a:spcBef>
                <a:spcPts val="0"/>
              </a:spcBef>
              <a:spcAft>
                <a:spcPts val="0"/>
              </a:spcAft>
              <a:buNone/>
            </a:pPr>
            <a:r>
              <a:rPr lang="en-GB" sz="1000" i="1" dirty="0">
                <a:solidFill>
                  <a:schemeClr val="bg1"/>
                </a:solidFill>
              </a:rPr>
              <a:t>Arup</a:t>
            </a:r>
            <a:endParaRPr sz="1000" i="1" dirty="0">
              <a:solidFill>
                <a:schemeClr val="bg1"/>
              </a:solidFill>
            </a:endParaRPr>
          </a:p>
          <a:p>
            <a:pPr marL="0" lvl="0" indent="0" algn="l" rtl="0">
              <a:spcBef>
                <a:spcPts val="0"/>
              </a:spcBef>
              <a:spcAft>
                <a:spcPts val="0"/>
              </a:spcAft>
              <a:buNone/>
            </a:pPr>
            <a:endParaRPr sz="2000" dirty="0">
              <a:solidFill>
                <a:schemeClr val="bg1"/>
              </a:solidFill>
            </a:endParaRPr>
          </a:p>
        </p:txBody>
      </p:sp>
      <p:sp>
        <p:nvSpPr>
          <p:cNvPr id="166" name="Google Shape;166;p24"/>
          <p:cNvSpPr txBox="1"/>
          <p:nvPr/>
        </p:nvSpPr>
        <p:spPr>
          <a:xfrm>
            <a:off x="4746800" y="2133600"/>
            <a:ext cx="4187700" cy="1638300"/>
          </a:xfrm>
          <a:prstGeom prst="rect">
            <a:avLst/>
          </a:prstGeom>
          <a:noFill/>
          <a:ln>
            <a:noFill/>
          </a:ln>
        </p:spPr>
        <p:txBody>
          <a:bodyPr spcFirstLastPara="1" wrap="square" lIns="91425" tIns="91425" rIns="91425" bIns="91425" anchor="b" anchorCtr="0">
            <a:noAutofit/>
          </a:bodyPr>
          <a:lstStyle/>
          <a:p>
            <a:pPr marL="0" marR="0" lvl="0" indent="0" algn="l" rtl="0">
              <a:lnSpc>
                <a:spcPct val="115000"/>
              </a:lnSpc>
              <a:spcBef>
                <a:spcPts val="1200"/>
              </a:spcBef>
              <a:spcAft>
                <a:spcPts val="0"/>
              </a:spcAft>
              <a:buClr>
                <a:srgbClr val="000000"/>
              </a:buClr>
              <a:buSzPts val="1800"/>
              <a:buFont typeface="Arial"/>
              <a:buNone/>
            </a:pPr>
            <a:r>
              <a:rPr lang="en-GB" sz="1800">
                <a:solidFill>
                  <a:schemeClr val="dk1"/>
                </a:solidFill>
              </a:rPr>
              <a:t>Another solution is planting flowers and trees on verges. </a:t>
            </a:r>
            <a:endParaRPr sz="1800">
              <a:solidFill>
                <a:schemeClr val="dk1"/>
              </a:solidFill>
            </a:endParaRPr>
          </a:p>
          <a:p>
            <a:pPr marL="0" marR="0" lvl="0" indent="0" algn="l" rtl="0">
              <a:lnSpc>
                <a:spcPct val="115000"/>
              </a:lnSpc>
              <a:spcBef>
                <a:spcPts val="1200"/>
              </a:spcBef>
              <a:spcAft>
                <a:spcPts val="0"/>
              </a:spcAft>
              <a:buClr>
                <a:srgbClr val="000000"/>
              </a:buClr>
              <a:buSzPts val="1800"/>
              <a:buFont typeface="Arial"/>
              <a:buNone/>
            </a:pPr>
            <a:r>
              <a:rPr lang="en-GB" sz="1800">
                <a:solidFill>
                  <a:schemeClr val="dk1"/>
                </a:solidFill>
              </a:rPr>
              <a:t>These protect habitats from noise and pollution and also provide a home for small animals and insects.</a:t>
            </a:r>
            <a:endParaRPr sz="1800">
              <a:solidFill>
                <a:schemeClr val="dk1"/>
              </a:solidFill>
            </a:endParaRPr>
          </a:p>
          <a:p>
            <a:pPr marL="0" marR="0" lvl="0" indent="0" algn="l" rtl="0">
              <a:lnSpc>
                <a:spcPct val="115000"/>
              </a:lnSpc>
              <a:spcBef>
                <a:spcPts val="1200"/>
              </a:spcBef>
              <a:spcAft>
                <a:spcPts val="0"/>
              </a:spcAft>
              <a:buClr>
                <a:srgbClr val="000000"/>
              </a:buClr>
              <a:buSzPts val="1800"/>
              <a:buFont typeface="Arial"/>
              <a:buNone/>
            </a:pPr>
            <a:endParaRPr sz="1800">
              <a:solidFill>
                <a:srgbClr val="202124"/>
              </a:solidFill>
            </a:endParaRPr>
          </a:p>
        </p:txBody>
      </p:sp>
      <p:pic>
        <p:nvPicPr>
          <p:cNvPr id="167" name="Google Shape;167;p24"/>
          <p:cNvPicPr preferRelativeResize="0"/>
          <p:nvPr/>
        </p:nvPicPr>
        <p:blipFill rotWithShape="1">
          <a:blip r:embed="rId4">
            <a:alphaModFix/>
          </a:blip>
          <a:srcRect r="3975"/>
          <a:stretch/>
        </p:blipFill>
        <p:spPr>
          <a:xfrm>
            <a:off x="7303375" y="3682075"/>
            <a:ext cx="1840626" cy="1354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
        <p:cNvGrpSpPr/>
        <p:nvPr/>
      </p:nvGrpSpPr>
      <p:grpSpPr>
        <a:xfrm>
          <a:off x="0" y="0"/>
          <a:ext cx="0" cy="0"/>
          <a:chOff x="0" y="0"/>
          <a:chExt cx="0" cy="0"/>
        </a:xfrm>
      </p:grpSpPr>
      <p:pic>
        <p:nvPicPr>
          <p:cNvPr id="172" name="Google Shape;172;p25"/>
          <p:cNvPicPr preferRelativeResize="0"/>
          <p:nvPr/>
        </p:nvPicPr>
        <p:blipFill rotWithShape="1">
          <a:blip r:embed="rId3">
            <a:alphaModFix/>
          </a:blip>
          <a:srcRect l="-2343" t="2114"/>
          <a:stretch/>
        </p:blipFill>
        <p:spPr>
          <a:xfrm>
            <a:off x="4562600" y="1638300"/>
            <a:ext cx="4047999" cy="3086100"/>
          </a:xfrm>
          <a:prstGeom prst="rect">
            <a:avLst/>
          </a:prstGeom>
          <a:noFill/>
          <a:ln>
            <a:noFill/>
          </a:ln>
        </p:spPr>
      </p:pic>
      <p:pic>
        <p:nvPicPr>
          <p:cNvPr id="173" name="Google Shape;173;p25"/>
          <p:cNvPicPr preferRelativeResize="0"/>
          <p:nvPr/>
        </p:nvPicPr>
        <p:blipFill rotWithShape="1">
          <a:blip r:embed="rId4">
            <a:alphaModFix/>
          </a:blip>
          <a:srcRect t="34430" b="8107"/>
          <a:stretch/>
        </p:blipFill>
        <p:spPr>
          <a:xfrm>
            <a:off x="447675" y="1638300"/>
            <a:ext cx="3962400" cy="3039026"/>
          </a:xfrm>
          <a:prstGeom prst="rect">
            <a:avLst/>
          </a:prstGeom>
          <a:noFill/>
          <a:ln>
            <a:noFill/>
          </a:ln>
        </p:spPr>
      </p:pic>
      <p:sp>
        <p:nvSpPr>
          <p:cNvPr id="174" name="Google Shape;174;p25"/>
          <p:cNvSpPr txBox="1"/>
          <p:nvPr/>
        </p:nvSpPr>
        <p:spPr>
          <a:xfrm>
            <a:off x="412925" y="514350"/>
            <a:ext cx="8350200" cy="12099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n-GB" sz="1800"/>
              <a:t>In some areas, people use stone walls or hedgerows along the roadside. They provide boundaries to keep people and animals safe from vehicles – but they also provide a home for animals and insects.</a:t>
            </a:r>
            <a:endParaRPr sz="1800"/>
          </a:p>
          <a:p>
            <a:pPr marL="0" marR="0" lvl="0" indent="0" algn="l" rtl="0">
              <a:lnSpc>
                <a:spcPct val="100000"/>
              </a:lnSpc>
              <a:spcBef>
                <a:spcPts val="0"/>
              </a:spcBef>
              <a:spcAft>
                <a:spcPts val="0"/>
              </a:spcAft>
              <a:buClr>
                <a:srgbClr val="000000"/>
              </a:buClr>
              <a:buSzPts val="2000"/>
              <a:buFont typeface="Arial"/>
              <a:buNone/>
            </a:pPr>
            <a:endParaRPr sz="2200" b="1"/>
          </a:p>
        </p:txBody>
      </p:sp>
      <p:sp>
        <p:nvSpPr>
          <p:cNvPr id="175" name="Google Shape;175;p25"/>
          <p:cNvSpPr txBox="1"/>
          <p:nvPr/>
        </p:nvSpPr>
        <p:spPr>
          <a:xfrm>
            <a:off x="3938900" y="4171951"/>
            <a:ext cx="623700" cy="78018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900" i="1" dirty="0">
              <a:solidFill>
                <a:schemeClr val="lt1"/>
              </a:solidFill>
            </a:endParaRPr>
          </a:p>
          <a:p>
            <a:pPr marL="0" lvl="0" indent="0" algn="l" rtl="0">
              <a:lnSpc>
                <a:spcPct val="115000"/>
              </a:lnSpc>
              <a:spcBef>
                <a:spcPts val="0"/>
              </a:spcBef>
              <a:spcAft>
                <a:spcPts val="0"/>
              </a:spcAft>
              <a:buNone/>
            </a:pPr>
            <a:r>
              <a:rPr lang="en-GB" sz="900" i="1" dirty="0">
                <a:solidFill>
                  <a:schemeClr val="lt1"/>
                </a:solidFill>
              </a:rPr>
              <a:t>Arup</a:t>
            </a:r>
            <a:endParaRPr sz="900" i="1" dirty="0">
              <a:solidFill>
                <a:schemeClr val="lt1"/>
              </a:solidFill>
            </a:endParaRPr>
          </a:p>
          <a:p>
            <a:pPr marL="0" lvl="0" indent="0" algn="l" rtl="0">
              <a:spcBef>
                <a:spcPts val="0"/>
              </a:spcBef>
              <a:spcAft>
                <a:spcPts val="0"/>
              </a:spcAft>
              <a:buNone/>
            </a:pPr>
            <a:endParaRPr sz="1800" dirty="0">
              <a:solidFill>
                <a:schemeClr val="lt1"/>
              </a:solidFill>
            </a:endParaRPr>
          </a:p>
        </p:txBody>
      </p:sp>
      <p:sp>
        <p:nvSpPr>
          <p:cNvPr id="176" name="Google Shape;176;p25"/>
          <p:cNvSpPr txBox="1"/>
          <p:nvPr/>
        </p:nvSpPr>
        <p:spPr>
          <a:xfrm>
            <a:off x="8139424" y="4171951"/>
            <a:ext cx="623700" cy="78018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900" i="1" dirty="0">
              <a:solidFill>
                <a:schemeClr val="lt1"/>
              </a:solidFill>
            </a:endParaRPr>
          </a:p>
          <a:p>
            <a:pPr marL="0" lvl="0" indent="0" algn="l" rtl="0">
              <a:lnSpc>
                <a:spcPct val="115000"/>
              </a:lnSpc>
              <a:spcBef>
                <a:spcPts val="0"/>
              </a:spcBef>
              <a:spcAft>
                <a:spcPts val="0"/>
              </a:spcAft>
              <a:buNone/>
            </a:pPr>
            <a:r>
              <a:rPr lang="en-GB" sz="900" i="1" dirty="0">
                <a:solidFill>
                  <a:schemeClr val="lt1"/>
                </a:solidFill>
              </a:rPr>
              <a:t>Arup</a:t>
            </a:r>
            <a:endParaRPr sz="900" i="1" dirty="0">
              <a:solidFill>
                <a:schemeClr val="lt1"/>
              </a:solidFill>
            </a:endParaRPr>
          </a:p>
          <a:p>
            <a:pPr marL="0" lvl="0" indent="0" algn="l" rtl="0">
              <a:spcBef>
                <a:spcPts val="0"/>
              </a:spcBef>
              <a:spcAft>
                <a:spcPts val="0"/>
              </a:spcAft>
              <a:buNone/>
            </a:pPr>
            <a:endParaRPr sz="1800" dirty="0">
              <a:solidFill>
                <a:schemeClr val="lt1"/>
              </a:solidFill>
            </a:endParaRPr>
          </a:p>
        </p:txBody>
      </p:sp>
      <p:pic>
        <p:nvPicPr>
          <p:cNvPr id="177" name="Google Shape;177;p25"/>
          <p:cNvPicPr preferRelativeResize="0"/>
          <p:nvPr/>
        </p:nvPicPr>
        <p:blipFill>
          <a:blip r:embed="rId5">
            <a:alphaModFix/>
          </a:blip>
          <a:stretch>
            <a:fillRect/>
          </a:stretch>
        </p:blipFill>
        <p:spPr>
          <a:xfrm>
            <a:off x="8339751" y="1119800"/>
            <a:ext cx="804250" cy="4371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843</Words>
  <Application>Microsoft Macintosh PowerPoint</Application>
  <PresentationFormat>On-screen Show (16:9)</PresentationFormat>
  <Paragraphs>66</Paragraphs>
  <Slides>13</Slides>
  <Notes>13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Dixon</dc:creator>
  <cp:lastModifiedBy>Microsoft Office User</cp:lastModifiedBy>
  <cp:revision>9</cp:revision>
  <dcterms:modified xsi:type="dcterms:W3CDTF">2023-02-15T14:44:28Z</dcterms:modified>
</cp:coreProperties>
</file>