
<file path=[Content_Types].xml><?xml version="1.0" encoding="utf-8"?>
<Types xmlns="http://schemas.openxmlformats.org/package/2006/content-types">
  <Default Extension="emf" ContentType="image/x-emf"/>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6" r:id="rId1"/>
  </p:sldMasterIdLst>
  <p:notesMasterIdLst>
    <p:notesMasterId r:id="rId44"/>
  </p:notesMasterIdLst>
  <p:sldIdLst>
    <p:sldId id="256" r:id="rId2"/>
    <p:sldId id="313" r:id="rId3"/>
    <p:sldId id="314" r:id="rId4"/>
    <p:sldId id="315" r:id="rId5"/>
    <p:sldId id="308" r:id="rId6"/>
    <p:sldId id="310" r:id="rId7"/>
    <p:sldId id="309" r:id="rId8"/>
    <p:sldId id="304" r:id="rId9"/>
    <p:sldId id="317" r:id="rId10"/>
    <p:sldId id="316" r:id="rId11"/>
    <p:sldId id="264" r:id="rId12"/>
    <p:sldId id="276" r:id="rId13"/>
    <p:sldId id="269" r:id="rId14"/>
    <p:sldId id="281" r:id="rId15"/>
    <p:sldId id="270" r:id="rId16"/>
    <p:sldId id="318" r:id="rId17"/>
    <p:sldId id="272" r:id="rId18"/>
    <p:sldId id="273" r:id="rId19"/>
    <p:sldId id="274" r:id="rId20"/>
    <p:sldId id="311" r:id="rId21"/>
    <p:sldId id="301" r:id="rId22"/>
    <p:sldId id="280" r:id="rId23"/>
    <p:sldId id="302" r:id="rId24"/>
    <p:sldId id="282" r:id="rId25"/>
    <p:sldId id="283" r:id="rId26"/>
    <p:sldId id="305" r:id="rId27"/>
    <p:sldId id="319" r:id="rId28"/>
    <p:sldId id="320" r:id="rId29"/>
    <p:sldId id="286" r:id="rId30"/>
    <p:sldId id="287" r:id="rId31"/>
    <p:sldId id="306" r:id="rId32"/>
    <p:sldId id="321" r:id="rId33"/>
    <p:sldId id="323" r:id="rId34"/>
    <p:sldId id="324" r:id="rId35"/>
    <p:sldId id="325" r:id="rId36"/>
    <p:sldId id="294" r:id="rId37"/>
    <p:sldId id="295" r:id="rId38"/>
    <p:sldId id="296" r:id="rId39"/>
    <p:sldId id="307" r:id="rId40"/>
    <p:sldId id="297" r:id="rId41"/>
    <p:sldId id="303" r:id="rId42"/>
    <p:sldId id="299" r:id="rId43"/>
  </p:sldIdLst>
  <p:sldSz cx="9144000" cy="5143500" type="screen16x9"/>
  <p:notesSz cx="6858000" cy="9144000"/>
  <p:custDataLst>
    <p:tags r:id="rId4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C4C4CD"/>
    <a:srgbClr val="E2D372"/>
    <a:srgbClr val="DFDFD9"/>
    <a:srgbClr val="576F96"/>
    <a:srgbClr val="E9C038"/>
    <a:srgbClr val="91BA8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0411CE-8E98-4CB1-91E4-32E0546C62CB}" v="3" dt="2025-03-24T17:28:29.0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27"/>
    <p:restoredTop sz="93878"/>
  </p:normalViewPr>
  <p:slideViewPr>
    <p:cSldViewPr snapToGrid="0">
      <p:cViewPr varScale="1">
        <p:scale>
          <a:sx n="137" d="100"/>
          <a:sy n="137" d="100"/>
        </p:scale>
        <p:origin x="96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an Manley" userId="414379bf-45a4-4584-b389-e07c4b05625a" providerId="ADAL" clId="{CD0411CE-8E98-4CB1-91E4-32E0546C62CB}"/>
    <pc:docChg chg="modSld">
      <pc:chgData name="Sean Manley" userId="414379bf-45a4-4584-b389-e07c4b05625a" providerId="ADAL" clId="{CD0411CE-8E98-4CB1-91E4-32E0546C62CB}" dt="2025-03-24T17:28:05.137" v="21" actId="115"/>
      <pc:docMkLst>
        <pc:docMk/>
      </pc:docMkLst>
      <pc:sldChg chg="modSp mod">
        <pc:chgData name="Sean Manley" userId="414379bf-45a4-4584-b389-e07c4b05625a" providerId="ADAL" clId="{CD0411CE-8E98-4CB1-91E4-32E0546C62CB}" dt="2025-03-24T17:27:04.669" v="12" actId="115"/>
        <pc:sldMkLst>
          <pc:docMk/>
          <pc:sldMk cId="441999789" sldId="283"/>
        </pc:sldMkLst>
        <pc:spChg chg="mod">
          <ac:chgData name="Sean Manley" userId="414379bf-45a4-4584-b389-e07c4b05625a" providerId="ADAL" clId="{CD0411CE-8E98-4CB1-91E4-32E0546C62CB}" dt="2025-03-24T17:27:04.669" v="12" actId="115"/>
          <ac:spMkLst>
            <pc:docMk/>
            <pc:sldMk cId="441999789" sldId="283"/>
            <ac:spMk id="2" creationId="{00000000-0000-0000-0000-000000000000}"/>
          </ac:spMkLst>
        </pc:spChg>
      </pc:sldChg>
      <pc:sldChg chg="modSp mod">
        <pc:chgData name="Sean Manley" userId="414379bf-45a4-4584-b389-e07c4b05625a" providerId="ADAL" clId="{CD0411CE-8E98-4CB1-91E4-32E0546C62CB}" dt="2025-03-24T17:25:55.852" v="3" actId="115"/>
        <pc:sldMkLst>
          <pc:docMk/>
          <pc:sldMk cId="2183682482" sldId="315"/>
        </pc:sldMkLst>
        <pc:spChg chg="mod">
          <ac:chgData name="Sean Manley" userId="414379bf-45a4-4584-b389-e07c4b05625a" providerId="ADAL" clId="{CD0411CE-8E98-4CB1-91E4-32E0546C62CB}" dt="2025-03-24T17:25:55.852" v="3" actId="115"/>
          <ac:spMkLst>
            <pc:docMk/>
            <pc:sldMk cId="2183682482" sldId="315"/>
            <ac:spMk id="6" creationId="{E69C7420-7536-B54F-AE68-21E7DC1BD0E4}"/>
          </ac:spMkLst>
        </pc:spChg>
      </pc:sldChg>
      <pc:sldChg chg="modSp mod">
        <pc:chgData name="Sean Manley" userId="414379bf-45a4-4584-b389-e07c4b05625a" providerId="ADAL" clId="{CD0411CE-8E98-4CB1-91E4-32E0546C62CB}" dt="2025-03-24T17:28:05.137" v="21" actId="115"/>
        <pc:sldMkLst>
          <pc:docMk/>
          <pc:sldMk cId="2454128334" sldId="320"/>
        </pc:sldMkLst>
        <pc:spChg chg="mod">
          <ac:chgData name="Sean Manley" userId="414379bf-45a4-4584-b389-e07c4b05625a" providerId="ADAL" clId="{CD0411CE-8E98-4CB1-91E4-32E0546C62CB}" dt="2025-03-24T17:28:05.137" v="21" actId="115"/>
          <ac:spMkLst>
            <pc:docMk/>
            <pc:sldMk cId="2454128334" sldId="320"/>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23970902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5539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3cecd7e51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3cecd7e51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0046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7674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57118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4" name="Google Shape;254;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200">
              <a:solidFill>
                <a:schemeClr val="dk1"/>
              </a:solidFill>
            </a:endParaRPr>
          </a:p>
        </p:txBody>
      </p:sp>
    </p:spTree>
    <p:extLst>
      <p:ext uri="{BB962C8B-B14F-4D97-AF65-F5344CB8AC3E}">
        <p14:creationId xmlns:p14="http://schemas.microsoft.com/office/powerpoint/2010/main" val="2945864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3cad64e35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3cad64e35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3524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9" name="Google Shape;15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79724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9" name="Google Shape;15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1967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Google Shape;16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968671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3cad64e35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3cad64e35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706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627373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3" name="Google Shape;203;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791553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5" name="Google Shape;215;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932518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 name="Google Shape;125;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61698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 name="Google Shape;125;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188531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90"/>
              <a:buFont typeface="Arial"/>
              <a:buNone/>
            </a:pPr>
            <a:endParaRPr/>
          </a:p>
        </p:txBody>
      </p:sp>
    </p:spTree>
    <p:extLst>
      <p:ext uri="{BB962C8B-B14F-4D97-AF65-F5344CB8AC3E}">
        <p14:creationId xmlns:p14="http://schemas.microsoft.com/office/powerpoint/2010/main" val="18998982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 name="Google Shape;125;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399194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686000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3cad64e35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3cad64e35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24130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9168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3cad64e35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3cad64e35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i="1" dirty="0">
                <a:solidFill>
                  <a:srgbClr val="6AA84F"/>
                </a:solidFill>
              </a:rPr>
              <a:t>Picture of Sarah (can be found in the KPMG workshop ppt)</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8113332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 name="Google Shape;334;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0807728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 name="Google Shape;334;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460009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717415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0062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44873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17265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6102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1" name="Google Shape;371;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5244533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5" name="Google Shape;385;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6526562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6" name="Google Shape;396;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7786076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9173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20183f84c8e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20183f84c8e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0059457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20183f84c8e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20183f84c8e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5223082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2035751bfea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2035751bfea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13732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3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3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2620541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3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3736419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sp>
        <p:nvSpPr>
          <p:cNvPr id="18" name="Google Shape;18;p3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13579251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3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758103939"/>
      </p:ext>
    </p:extLst>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hyperlink" Target="https://talk.economistfoundation.org/resources/numeracy-in-the-news-data-decisions/" TargetMode="Externa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soundcloud.com/burnet-news-club/numeracy-in-the-news-newsland-broadcast?si=49676003949a484caa9ba0b943a8bb59&amp;utm_source=clipboard&amp;utm_medium=text&amp;utm_campaign=social_sharing" TargetMode="External"/><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4.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3.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13.xml.rels><?xml version="1.0" encoding="UTF-8" standalone="yes"?>
<Relationships xmlns="http://schemas.openxmlformats.org/package/2006/relationships"><Relationship Id="rId3" Type="http://schemas.openxmlformats.org/officeDocument/2006/relationships/hyperlink" Target="http://tylervigen.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hyperlink" Target="http://tylervigen.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hyperlink" Target="http://tylervigen.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7.emf"/><Relationship Id="rId5" Type="http://schemas.openxmlformats.org/officeDocument/2006/relationships/image" Target="../media/image56.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7.emf"/><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1.emf"/><Relationship Id="rId4" Type="http://schemas.openxmlformats.org/officeDocument/2006/relationships/image" Target="../media/image60.emf"/></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9.emf"/><Relationship Id="rId5" Type="http://schemas.openxmlformats.org/officeDocument/2006/relationships/image" Target="../media/image68.png"/><Relationship Id="rId4"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71.png"/><Relationship Id="rId4" Type="http://schemas.openxmlformats.org/officeDocument/2006/relationships/image" Target="../media/image70.png"/></Relationships>
</file>

<file path=ppt/slides/_rels/slide25.xml.rels><?xml version="1.0" encoding="UTF-8" standalone="yes"?>
<Relationships xmlns="http://schemas.openxmlformats.org/package/2006/relationships"><Relationship Id="rId3" Type="http://schemas.openxmlformats.org/officeDocument/2006/relationships/hyperlink" Target="https://soundcloud.com/burnet-news-club/marie-segger-data-journalist"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3.emf"/><Relationship Id="rId5" Type="http://schemas.openxmlformats.org/officeDocument/2006/relationships/image" Target="../media/image57.emf"/><Relationship Id="rId4" Type="http://schemas.openxmlformats.org/officeDocument/2006/relationships/image" Target="../media/image72.png"/></Relationships>
</file>

<file path=ppt/slides/_rels/slide2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20.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75.emf"/></Relationships>
</file>

<file path=ppt/slides/_rels/slide28.xml.rels><?xml version="1.0" encoding="UTF-8" standalone="yes"?>
<Relationships xmlns="http://schemas.openxmlformats.org/package/2006/relationships"><Relationship Id="rId3" Type="http://schemas.openxmlformats.org/officeDocument/2006/relationships/hyperlink" Target="https://vimeo.com/827202323/ddfa22b529?share=copy"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7.emf"/><Relationship Id="rId5" Type="http://schemas.openxmlformats.org/officeDocument/2006/relationships/image" Target="../media/image76.png"/><Relationship Id="rId4" Type="http://schemas.openxmlformats.org/officeDocument/2006/relationships/image" Target="../media/image57.emf"/></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5.emf"/><Relationship Id="rId5" Type="http://schemas.openxmlformats.org/officeDocument/2006/relationships/image" Target="../media/image74.emf"/><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3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24.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16.png"/><Relationship Id="rId7" Type="http://schemas.openxmlformats.org/officeDocument/2006/relationships/image" Target="../media/image85.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 Id="rId9" Type="http://schemas.openxmlformats.org/officeDocument/2006/relationships/image" Target="../media/image87.png"/></Relationships>
</file>

<file path=ppt/slides/_rels/slide37.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0.png"/><Relationship Id="rId4" Type="http://schemas.openxmlformats.org/officeDocument/2006/relationships/image" Target="../media/image89.png"/></Relationships>
</file>

<file path=ppt/slides/_rels/slide38.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16.png"/><Relationship Id="rId7" Type="http://schemas.openxmlformats.org/officeDocument/2006/relationships/image" Target="../media/image85.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 Id="rId9" Type="http://schemas.openxmlformats.org/officeDocument/2006/relationships/image" Target="../media/image87.png"/></Relationships>
</file>

<file path=ppt/slides/_rels/slide3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32.xml"/><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40.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emf"/></Relationships>
</file>

<file path=ppt/slides/_rels/slide41.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95.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42.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18" name="Google Shape;57;p1">
            <a:extLst>
              <a:ext uri="{FF2B5EF4-FFF2-40B4-BE49-F238E27FC236}">
                <a16:creationId xmlns:a16="http://schemas.microsoft.com/office/drawing/2014/main" id="{6E9B2A75-C3B5-A743-A7AB-0888E1ED6AF9}"/>
              </a:ext>
            </a:extLst>
          </p:cNvPr>
          <p:cNvSpPr/>
          <p:nvPr/>
        </p:nvSpPr>
        <p:spPr>
          <a:xfrm>
            <a:off x="-11250" y="0"/>
            <a:ext cx="2967900" cy="5143500"/>
          </a:xfrm>
          <a:prstGeom prst="rect">
            <a:avLst/>
          </a:prstGeom>
          <a:solidFill>
            <a:srgbClr val="E2D37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0" name="Google Shape;59;p1">
            <a:extLst>
              <a:ext uri="{FF2B5EF4-FFF2-40B4-BE49-F238E27FC236}">
                <a16:creationId xmlns:a16="http://schemas.microsoft.com/office/drawing/2014/main" id="{36354D84-5BCD-3849-8862-868C16A31B38}"/>
              </a:ext>
            </a:extLst>
          </p:cNvPr>
          <p:cNvPicPr preferRelativeResize="0"/>
          <p:nvPr/>
        </p:nvPicPr>
        <p:blipFill rotWithShape="1">
          <a:blip r:embed="rId3" cstate="screen">
            <a:alphaModFix amt="14000"/>
            <a:extLst>
              <a:ext uri="{28A0092B-C50C-407E-A947-70E740481C1C}">
                <a14:useLocalDpi xmlns:a14="http://schemas.microsoft.com/office/drawing/2010/main"/>
              </a:ext>
            </a:extLst>
          </a:blip>
          <a:srcRect/>
          <a:stretch/>
        </p:blipFill>
        <p:spPr>
          <a:xfrm>
            <a:off x="-11250" y="0"/>
            <a:ext cx="2967900" cy="5143499"/>
          </a:xfrm>
          <a:prstGeom prst="rect">
            <a:avLst/>
          </a:prstGeom>
          <a:noFill/>
          <a:ln>
            <a:noFill/>
          </a:ln>
        </p:spPr>
      </p:pic>
      <p:pic>
        <p:nvPicPr>
          <p:cNvPr id="7" name="Google Shape;60;p1">
            <a:extLst>
              <a:ext uri="{FF2B5EF4-FFF2-40B4-BE49-F238E27FC236}">
                <a16:creationId xmlns:a16="http://schemas.microsoft.com/office/drawing/2014/main" id="{C34422D8-123F-064A-9BA7-333C0A2A8A9A}"/>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6875" y="838463"/>
            <a:ext cx="2979150" cy="4305037"/>
          </a:xfrm>
          <a:prstGeom prst="rect">
            <a:avLst/>
          </a:prstGeom>
          <a:noFill/>
          <a:ln>
            <a:noFill/>
          </a:ln>
        </p:spPr>
      </p:pic>
      <p:pic>
        <p:nvPicPr>
          <p:cNvPr id="8" name="Google Shape;61;p1">
            <a:extLst>
              <a:ext uri="{FF2B5EF4-FFF2-40B4-BE49-F238E27FC236}">
                <a16:creationId xmlns:a16="http://schemas.microsoft.com/office/drawing/2014/main" id="{33B425A6-7DB1-5C4C-819F-2521C9110D67}"/>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1182984">
            <a:off x="1073941" y="705505"/>
            <a:ext cx="388946" cy="459817"/>
          </a:xfrm>
          <a:prstGeom prst="rect">
            <a:avLst/>
          </a:prstGeom>
          <a:noFill/>
          <a:ln>
            <a:noFill/>
          </a:ln>
        </p:spPr>
      </p:pic>
      <p:pic>
        <p:nvPicPr>
          <p:cNvPr id="9" name="Google Shape;62;p1">
            <a:extLst>
              <a:ext uri="{FF2B5EF4-FFF2-40B4-BE49-F238E27FC236}">
                <a16:creationId xmlns:a16="http://schemas.microsoft.com/office/drawing/2014/main" id="{5F85AB24-CD50-8740-9101-F8AC069AD1A1}"/>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11170">
            <a:off x="1657000" y="1296200"/>
            <a:ext cx="266225" cy="406000"/>
          </a:xfrm>
          <a:prstGeom prst="rect">
            <a:avLst/>
          </a:prstGeom>
          <a:noFill/>
          <a:ln>
            <a:noFill/>
          </a:ln>
        </p:spPr>
      </p:pic>
      <p:pic>
        <p:nvPicPr>
          <p:cNvPr id="10" name="Google Shape;63;p1">
            <a:extLst>
              <a:ext uri="{FF2B5EF4-FFF2-40B4-BE49-F238E27FC236}">
                <a16:creationId xmlns:a16="http://schemas.microsoft.com/office/drawing/2014/main" id="{866F689D-84DE-8349-9D44-1B02F852A11A}"/>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1156212">
            <a:off x="2315814" y="3261540"/>
            <a:ext cx="437419" cy="434168"/>
          </a:xfrm>
          <a:prstGeom prst="rect">
            <a:avLst/>
          </a:prstGeom>
          <a:noFill/>
          <a:ln>
            <a:noFill/>
          </a:ln>
        </p:spPr>
      </p:pic>
      <p:pic>
        <p:nvPicPr>
          <p:cNvPr id="11" name="Google Shape;64;p1">
            <a:extLst>
              <a:ext uri="{FF2B5EF4-FFF2-40B4-BE49-F238E27FC236}">
                <a16:creationId xmlns:a16="http://schemas.microsoft.com/office/drawing/2014/main" id="{00327E32-FC8C-1F49-BF0B-D9DEB76FBA6D}"/>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470507">
            <a:off x="384556" y="1046687"/>
            <a:ext cx="349194" cy="475773"/>
          </a:xfrm>
          <a:prstGeom prst="rect">
            <a:avLst/>
          </a:prstGeom>
          <a:noFill/>
          <a:ln>
            <a:noFill/>
          </a:ln>
        </p:spPr>
      </p:pic>
      <p:pic>
        <p:nvPicPr>
          <p:cNvPr id="12" name="Google Shape;65;p1">
            <a:extLst>
              <a:ext uri="{FF2B5EF4-FFF2-40B4-BE49-F238E27FC236}">
                <a16:creationId xmlns:a16="http://schemas.microsoft.com/office/drawing/2014/main" id="{8138BED2-A76C-2844-A97B-DB0CF0EF4761}"/>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1056379">
            <a:off x="2443400" y="259175"/>
            <a:ext cx="256000" cy="364000"/>
          </a:xfrm>
          <a:prstGeom prst="rect">
            <a:avLst/>
          </a:prstGeom>
          <a:noFill/>
          <a:ln>
            <a:noFill/>
          </a:ln>
        </p:spPr>
      </p:pic>
      <p:pic>
        <p:nvPicPr>
          <p:cNvPr id="13" name="Google Shape;66;p1">
            <a:extLst>
              <a:ext uri="{FF2B5EF4-FFF2-40B4-BE49-F238E27FC236}">
                <a16:creationId xmlns:a16="http://schemas.microsoft.com/office/drawing/2014/main" id="{33A7FD55-BB92-EF46-BA51-B9FC99F8041F}"/>
              </a:ext>
            </a:extLst>
          </p:cNvPr>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rot="-1323228">
            <a:off x="292039" y="183282"/>
            <a:ext cx="418420" cy="666886"/>
          </a:xfrm>
          <a:prstGeom prst="rect">
            <a:avLst/>
          </a:prstGeom>
          <a:noFill/>
          <a:ln>
            <a:noFill/>
          </a:ln>
        </p:spPr>
      </p:pic>
      <p:pic>
        <p:nvPicPr>
          <p:cNvPr id="14" name="Google Shape;67;p1">
            <a:extLst>
              <a:ext uri="{FF2B5EF4-FFF2-40B4-BE49-F238E27FC236}">
                <a16:creationId xmlns:a16="http://schemas.microsoft.com/office/drawing/2014/main" id="{5A06B883-F21F-344B-B45A-6C91BD1CE290}"/>
              </a:ext>
            </a:extLst>
          </p:cNvPr>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rot="1116741">
            <a:off x="1883050" y="2022178"/>
            <a:ext cx="192575" cy="232475"/>
          </a:xfrm>
          <a:prstGeom prst="rect">
            <a:avLst/>
          </a:prstGeom>
          <a:noFill/>
          <a:ln>
            <a:noFill/>
          </a:ln>
        </p:spPr>
      </p:pic>
      <p:pic>
        <p:nvPicPr>
          <p:cNvPr id="15" name="Google Shape;68;p1">
            <a:extLst>
              <a:ext uri="{FF2B5EF4-FFF2-40B4-BE49-F238E27FC236}">
                <a16:creationId xmlns:a16="http://schemas.microsoft.com/office/drawing/2014/main" id="{0DCA7774-8953-524F-81BB-059608F5A108}"/>
              </a:ext>
            </a:extLst>
          </p:cNvP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rot="1024253">
            <a:off x="1757300" y="304666"/>
            <a:ext cx="192598" cy="273013"/>
          </a:xfrm>
          <a:prstGeom prst="rect">
            <a:avLst/>
          </a:prstGeom>
          <a:noFill/>
          <a:ln>
            <a:noFill/>
          </a:ln>
        </p:spPr>
      </p:pic>
      <p:pic>
        <p:nvPicPr>
          <p:cNvPr id="16" name="Google Shape;69;p1">
            <a:extLst>
              <a:ext uri="{FF2B5EF4-FFF2-40B4-BE49-F238E27FC236}">
                <a16:creationId xmlns:a16="http://schemas.microsoft.com/office/drawing/2014/main" id="{5ED7B539-C642-7A47-80F3-7CB7B245F6F3}"/>
              </a:ext>
            </a:extLst>
          </p:cNvPr>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rot="-1197518">
            <a:off x="353725" y="2016104"/>
            <a:ext cx="256725" cy="244599"/>
          </a:xfrm>
          <a:prstGeom prst="rect">
            <a:avLst/>
          </a:prstGeom>
          <a:noFill/>
          <a:ln>
            <a:noFill/>
          </a:ln>
        </p:spPr>
      </p:pic>
      <p:pic>
        <p:nvPicPr>
          <p:cNvPr id="17" name="Google Shape;70;p1">
            <a:extLst>
              <a:ext uri="{FF2B5EF4-FFF2-40B4-BE49-F238E27FC236}">
                <a16:creationId xmlns:a16="http://schemas.microsoft.com/office/drawing/2014/main" id="{3F046D4E-0D85-0146-B59B-03B47840D989}"/>
              </a:ext>
            </a:extLst>
          </p:cNvPr>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933525" y="201073"/>
            <a:ext cx="193161" cy="281775"/>
          </a:xfrm>
          <a:prstGeom prst="rect">
            <a:avLst/>
          </a:prstGeom>
          <a:noFill/>
          <a:ln>
            <a:noFill/>
          </a:ln>
        </p:spPr>
      </p:pic>
      <p:pic>
        <p:nvPicPr>
          <p:cNvPr id="1026" name="Picture 2" descr="https://lh4.googleusercontent.com/ObHcPtYKcaUwGzhnqUK2sReVPN-XOyNGr9YgkYr6v6MyqiDdKAtCdRjnk-VcV7byPMkbKVVBxti-OTV7sOYD8lbjrxCFWPIKv3IoU5itckE3BmTipv1MMIyWDkAsi2ZUq0eZGkmLgoUlA-M=s2048">
            <a:extLst>
              <a:ext uri="{FF2B5EF4-FFF2-40B4-BE49-F238E27FC236}">
                <a16:creationId xmlns:a16="http://schemas.microsoft.com/office/drawing/2014/main" id="{F9879599-2BFF-C947-99D6-AA38DB6C469E}"/>
              </a:ext>
            </a:extLst>
          </p:cNvPr>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3534510" y="1613943"/>
            <a:ext cx="4822523" cy="2119400"/>
          </a:xfrm>
          <a:prstGeom prst="rect">
            <a:avLst/>
          </a:prstGeom>
          <a:noFill/>
          <a:extLst>
            <a:ext uri="{909E8E84-426E-40DD-AFC4-6F175D3DCCD1}">
              <a14:hiddenFill xmlns:a14="http://schemas.microsoft.com/office/drawing/2010/main">
                <a:solidFill>
                  <a:srgbClr val="FFFFFF"/>
                </a:solidFill>
              </a14:hiddenFill>
            </a:ext>
          </a:extLst>
        </p:spPr>
      </p:pic>
      <p:pic>
        <p:nvPicPr>
          <p:cNvPr id="21" name="Google Shape;54;p1">
            <a:extLst>
              <a:ext uri="{FF2B5EF4-FFF2-40B4-BE49-F238E27FC236}">
                <a16:creationId xmlns:a16="http://schemas.microsoft.com/office/drawing/2014/main" id="{91BFEA1D-12A9-5C47-B765-7C30656C7B09}"/>
              </a:ext>
            </a:extLst>
          </p:cNvPr>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3534511" y="403540"/>
            <a:ext cx="1773871" cy="445294"/>
          </a:xfrm>
          <a:prstGeom prst="rect">
            <a:avLst/>
          </a:prstGeom>
          <a:noFill/>
          <a:ln>
            <a:noFill/>
          </a:ln>
        </p:spPr>
      </p:pic>
      <p:pic>
        <p:nvPicPr>
          <p:cNvPr id="22" name="Google Shape;55;p1">
            <a:extLst>
              <a:ext uri="{FF2B5EF4-FFF2-40B4-BE49-F238E27FC236}">
                <a16:creationId xmlns:a16="http://schemas.microsoft.com/office/drawing/2014/main" id="{DE0971C3-475F-3245-B031-7F2DAF3935DA}"/>
              </a:ext>
            </a:extLst>
          </p:cNvPr>
          <p:cNvPicPr preferRelativeResize="0"/>
          <p:nvPr/>
        </p:nvPicPr>
        <p:blipFill rotWithShape="1">
          <a:blip r:embed="rId17" cstate="screen">
            <a:alphaModFix/>
            <a:extLst>
              <a:ext uri="{28A0092B-C50C-407E-A947-70E740481C1C}">
                <a14:useLocalDpi xmlns:a14="http://schemas.microsoft.com/office/drawing/2010/main"/>
              </a:ext>
            </a:extLst>
          </a:blip>
          <a:srcRect/>
          <a:stretch/>
        </p:blipFill>
        <p:spPr>
          <a:xfrm>
            <a:off x="5544775" y="403552"/>
            <a:ext cx="1289685" cy="445274"/>
          </a:xfrm>
          <a:prstGeom prst="rect">
            <a:avLst/>
          </a:prstGeom>
          <a:noFill/>
          <a:ln>
            <a:noFill/>
          </a:ln>
        </p:spPr>
      </p:pic>
      <p:sp>
        <p:nvSpPr>
          <p:cNvPr id="30" name="Google Shape;67;p2">
            <a:extLst>
              <a:ext uri="{FF2B5EF4-FFF2-40B4-BE49-F238E27FC236}">
                <a16:creationId xmlns:a16="http://schemas.microsoft.com/office/drawing/2014/main" id="{0825AA76-6A6F-4044-8C2C-E559152E135D}"/>
              </a:ext>
            </a:extLst>
          </p:cNvPr>
          <p:cNvSpPr txBox="1"/>
          <p:nvPr/>
        </p:nvSpPr>
        <p:spPr>
          <a:xfrm>
            <a:off x="3534511" y="1056631"/>
            <a:ext cx="1127136" cy="355276"/>
          </a:xfrm>
          <a:prstGeom prst="rect">
            <a:avLst/>
          </a:prstGeom>
          <a:solidFill>
            <a:schemeClr val="dk1"/>
          </a:solidFill>
          <a:ln>
            <a:noFill/>
          </a:ln>
        </p:spPr>
        <p:txBody>
          <a:bodyPr spcFirstLastPara="1" wrap="square" lIns="54000" tIns="54000" rIns="54000" bIns="540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1600" b="1" i="0" u="none" strike="noStrike" cap="none" dirty="0">
                <a:solidFill>
                  <a:schemeClr val="lt1"/>
                </a:solidFill>
                <a:latin typeface="Arial"/>
                <a:ea typeface="Arial"/>
                <a:cs typeface="Arial"/>
                <a:sym typeface="Arial"/>
              </a:rPr>
              <a:t>LESSON 1</a:t>
            </a:r>
            <a:endParaRPr sz="1600" b="1" i="0" u="none" strike="noStrike" cap="none" dirty="0">
              <a:solidFill>
                <a:schemeClr val="lt1"/>
              </a:solidFill>
              <a:latin typeface="Arial"/>
              <a:ea typeface="Arial"/>
              <a:cs typeface="Arial"/>
              <a:sym typeface="Arial"/>
            </a:endParaRPr>
          </a:p>
        </p:txBody>
      </p:sp>
      <p:sp>
        <p:nvSpPr>
          <p:cNvPr id="2" name="Rectangle 1">
            <a:extLst>
              <a:ext uri="{FF2B5EF4-FFF2-40B4-BE49-F238E27FC236}">
                <a16:creationId xmlns:a16="http://schemas.microsoft.com/office/drawing/2014/main" id="{39CE0843-4E45-A54E-AD67-F89783AE11B0}"/>
              </a:ext>
            </a:extLst>
          </p:cNvPr>
          <p:cNvSpPr/>
          <p:nvPr/>
        </p:nvSpPr>
        <p:spPr>
          <a:xfrm>
            <a:off x="3534510" y="3935379"/>
            <a:ext cx="2680310" cy="861774"/>
          </a:xfrm>
          <a:prstGeom prst="rect">
            <a:avLst/>
          </a:prstGeom>
          <a:solidFill>
            <a:schemeClr val="bg1"/>
          </a:solidFill>
          <a:ln w="28575">
            <a:solidFill>
              <a:srgbClr val="FF0000"/>
            </a:solidFill>
          </a:ln>
        </p:spPr>
        <p:txBody>
          <a:bodyPr wrap="square">
            <a:spAutoFit/>
          </a:bodyPr>
          <a:lstStyle/>
          <a:p>
            <a:r>
              <a:rPr lang="en-GB" sz="1000" dirty="0">
                <a:solidFill>
                  <a:srgbClr val="222222"/>
                </a:solidFill>
                <a:latin typeface="Arial" panose="020B0604020202020204" pitchFamily="34" charset="0"/>
              </a:rPr>
              <a:t>This resource is part of a Topical Talk Special Edition, produced by The Economist Educational Foundation. Please find the original version of the resource here: </a:t>
            </a:r>
            <a:r>
              <a:rPr lang="en-GB" sz="1000" dirty="0">
                <a:solidFill>
                  <a:srgbClr val="FF0000"/>
                </a:solidFill>
                <a:hlinkClick r:id="rId18">
                  <a:extLst>
                    <a:ext uri="{A12FA001-AC4F-418D-AE19-62706E023703}">
                      <ahyp:hlinkClr xmlns:ahyp="http://schemas.microsoft.com/office/drawing/2018/hyperlinkcolor" val="tx"/>
                    </a:ext>
                  </a:extLst>
                </a:hlinkClick>
              </a:rPr>
              <a:t>bit.ly/42LEZgA</a:t>
            </a:r>
            <a:endParaRPr lang="en-GB" sz="1000"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FDFD9"/>
        </a:solidFill>
        <a:effectLst/>
      </p:bgPr>
    </p:bg>
    <p:spTree>
      <p:nvGrpSpPr>
        <p:cNvPr id="1" name="Shape 59"/>
        <p:cNvGrpSpPr/>
        <p:nvPr/>
      </p:nvGrpSpPr>
      <p:grpSpPr>
        <a:xfrm>
          <a:off x="0" y="0"/>
          <a:ext cx="0" cy="0"/>
          <a:chOff x="0" y="0"/>
          <a:chExt cx="0" cy="0"/>
        </a:xfrm>
      </p:grpSpPr>
      <p:pic>
        <p:nvPicPr>
          <p:cNvPr id="42" name="Google Shape;376;p27">
            <a:extLst>
              <a:ext uri="{FF2B5EF4-FFF2-40B4-BE49-F238E27FC236}">
                <a16:creationId xmlns:a16="http://schemas.microsoft.com/office/drawing/2014/main" id="{75ADEF51-0DA8-4A42-AC02-7D3093C2DF9D}"/>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10612552">
            <a:off x="382004" y="2818052"/>
            <a:ext cx="4116775" cy="1287567"/>
          </a:xfrm>
          <a:prstGeom prst="rect">
            <a:avLst/>
          </a:prstGeom>
          <a:noFill/>
          <a:ln>
            <a:noFill/>
          </a:ln>
        </p:spPr>
      </p:pic>
      <p:pic>
        <p:nvPicPr>
          <p:cNvPr id="43" name="Google Shape;376;p27">
            <a:extLst>
              <a:ext uri="{FF2B5EF4-FFF2-40B4-BE49-F238E27FC236}">
                <a16:creationId xmlns:a16="http://schemas.microsoft.com/office/drawing/2014/main" id="{1B582CCE-7F27-C240-94E9-85525B5EFFBC}"/>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10612552">
            <a:off x="4634619" y="961844"/>
            <a:ext cx="4116775" cy="1287567"/>
          </a:xfrm>
          <a:prstGeom prst="rect">
            <a:avLst/>
          </a:prstGeom>
          <a:noFill/>
          <a:ln>
            <a:noFill/>
          </a:ln>
        </p:spPr>
      </p:pic>
      <p:pic>
        <p:nvPicPr>
          <p:cNvPr id="44" name="Google Shape;376;p27">
            <a:extLst>
              <a:ext uri="{FF2B5EF4-FFF2-40B4-BE49-F238E27FC236}">
                <a16:creationId xmlns:a16="http://schemas.microsoft.com/office/drawing/2014/main" id="{510296BA-BA11-FA4F-9847-8E2F933BBAAA}"/>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10612552">
            <a:off x="4634387" y="2818052"/>
            <a:ext cx="4116775" cy="1287567"/>
          </a:xfrm>
          <a:prstGeom prst="rect">
            <a:avLst/>
          </a:prstGeom>
          <a:noFill/>
          <a:ln>
            <a:noFill/>
          </a:ln>
        </p:spPr>
      </p:pic>
      <p:pic>
        <p:nvPicPr>
          <p:cNvPr id="41" name="Google Shape;376;p27">
            <a:extLst>
              <a:ext uri="{FF2B5EF4-FFF2-40B4-BE49-F238E27FC236}">
                <a16:creationId xmlns:a16="http://schemas.microsoft.com/office/drawing/2014/main" id="{B0A7D74B-275B-1A4C-8C33-0AE608B69CB7}"/>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10612552">
            <a:off x="334614" y="961844"/>
            <a:ext cx="4116775" cy="1287567"/>
          </a:xfrm>
          <a:prstGeom prst="rect">
            <a:avLst/>
          </a:prstGeom>
          <a:noFill/>
          <a:ln>
            <a:noFill/>
          </a:ln>
        </p:spPr>
      </p:pic>
      <p:sp>
        <p:nvSpPr>
          <p:cNvPr id="60" name="Google Shape;60;p14"/>
          <p:cNvSpPr txBox="1">
            <a:spLocks noGrp="1"/>
          </p:cNvSpPr>
          <p:nvPr>
            <p:ph type="title"/>
          </p:nvPr>
        </p:nvSpPr>
        <p:spPr>
          <a:xfrm>
            <a:off x="311700" y="338021"/>
            <a:ext cx="3083253"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400" b="1" dirty="0"/>
              <a:t>How did you do?</a:t>
            </a:r>
            <a:endParaRPr sz="2400" b="1" dirty="0"/>
          </a:p>
        </p:txBody>
      </p:sp>
      <p:sp>
        <p:nvSpPr>
          <p:cNvPr id="5" name="Rectangle 4">
            <a:extLst>
              <a:ext uri="{FF2B5EF4-FFF2-40B4-BE49-F238E27FC236}">
                <a16:creationId xmlns:a16="http://schemas.microsoft.com/office/drawing/2014/main" id="{B05549A7-BE9E-EC48-99B8-E326A7839A01}"/>
              </a:ext>
            </a:extLst>
          </p:cNvPr>
          <p:cNvSpPr/>
          <p:nvPr/>
        </p:nvSpPr>
        <p:spPr>
          <a:xfrm>
            <a:off x="421532" y="2348645"/>
            <a:ext cx="3929974" cy="461665"/>
          </a:xfrm>
          <a:prstGeom prst="rect">
            <a:avLst/>
          </a:prstGeom>
        </p:spPr>
        <p:txBody>
          <a:bodyPr wrap="square">
            <a:spAutoFit/>
          </a:bodyPr>
          <a:lstStyle/>
          <a:p>
            <a:pPr marL="114300" lvl="0">
              <a:spcBef>
                <a:spcPts val="1200"/>
              </a:spcBef>
              <a:buSzPts val="1800"/>
            </a:pPr>
            <a:r>
              <a:rPr lang="en-GB" sz="1200" dirty="0"/>
              <a:t>By 2050 </a:t>
            </a:r>
            <a:r>
              <a:rPr lang="en-GB" sz="1200" b="1" dirty="0"/>
              <a:t>1.2 billion</a:t>
            </a:r>
            <a:r>
              <a:rPr lang="en-GB" sz="1200" dirty="0"/>
              <a:t> people may be forced out of their homes because of climate change.</a:t>
            </a:r>
          </a:p>
        </p:txBody>
      </p:sp>
      <p:sp>
        <p:nvSpPr>
          <p:cNvPr id="17" name="Rectangle 16">
            <a:extLst>
              <a:ext uri="{FF2B5EF4-FFF2-40B4-BE49-F238E27FC236}">
                <a16:creationId xmlns:a16="http://schemas.microsoft.com/office/drawing/2014/main" id="{A8000814-9906-2C4F-B518-F33EE805B105}"/>
              </a:ext>
            </a:extLst>
          </p:cNvPr>
          <p:cNvSpPr/>
          <p:nvPr/>
        </p:nvSpPr>
        <p:spPr>
          <a:xfrm>
            <a:off x="311700" y="4257760"/>
            <a:ext cx="3929974" cy="461665"/>
          </a:xfrm>
          <a:prstGeom prst="rect">
            <a:avLst/>
          </a:prstGeom>
        </p:spPr>
        <p:txBody>
          <a:bodyPr wrap="square">
            <a:spAutoFit/>
          </a:bodyPr>
          <a:lstStyle/>
          <a:p>
            <a:pPr marL="114300" lvl="0">
              <a:spcBef>
                <a:spcPts val="1200"/>
              </a:spcBef>
              <a:buSzPts val="1800"/>
            </a:pPr>
            <a:r>
              <a:rPr lang="en-GB" sz="1200" b="1" dirty="0"/>
              <a:t>8 to 10% </a:t>
            </a:r>
            <a:r>
              <a:rPr lang="en-GB" sz="1200" dirty="0"/>
              <a:t>of global carbon-dioxide emissions are produced by the fashion industry.</a:t>
            </a:r>
          </a:p>
        </p:txBody>
      </p:sp>
      <p:sp>
        <p:nvSpPr>
          <p:cNvPr id="18" name="Rectangle 17">
            <a:extLst>
              <a:ext uri="{FF2B5EF4-FFF2-40B4-BE49-F238E27FC236}">
                <a16:creationId xmlns:a16="http://schemas.microsoft.com/office/drawing/2014/main" id="{53BB5B0D-B6CD-F34B-996E-D753137D6EF7}"/>
              </a:ext>
            </a:extLst>
          </p:cNvPr>
          <p:cNvSpPr/>
          <p:nvPr/>
        </p:nvSpPr>
        <p:spPr>
          <a:xfrm>
            <a:off x="4449198" y="4257759"/>
            <a:ext cx="3929974" cy="461665"/>
          </a:xfrm>
          <a:prstGeom prst="rect">
            <a:avLst/>
          </a:prstGeom>
        </p:spPr>
        <p:txBody>
          <a:bodyPr wrap="square">
            <a:spAutoFit/>
          </a:bodyPr>
          <a:lstStyle/>
          <a:p>
            <a:pPr marL="114300" lvl="0">
              <a:buSzPts val="1800"/>
            </a:pPr>
            <a:r>
              <a:rPr lang="en-GB" sz="1200" dirty="0"/>
              <a:t>It is estimated that it could take up to </a:t>
            </a:r>
            <a:r>
              <a:rPr lang="en-GB" sz="1200" b="1" dirty="0"/>
              <a:t>450 </a:t>
            </a:r>
            <a:r>
              <a:rPr lang="en-GB" sz="1200" dirty="0"/>
              <a:t>years for a disposable face mask to decompose.</a:t>
            </a:r>
          </a:p>
        </p:txBody>
      </p:sp>
      <p:sp>
        <p:nvSpPr>
          <p:cNvPr id="23" name="Rectangle 22">
            <a:extLst>
              <a:ext uri="{FF2B5EF4-FFF2-40B4-BE49-F238E27FC236}">
                <a16:creationId xmlns:a16="http://schemas.microsoft.com/office/drawing/2014/main" id="{697A46AE-2616-D648-84B4-4207B02589A1}"/>
              </a:ext>
            </a:extLst>
          </p:cNvPr>
          <p:cNvSpPr/>
          <p:nvPr/>
        </p:nvSpPr>
        <p:spPr>
          <a:xfrm>
            <a:off x="4559030" y="2319144"/>
            <a:ext cx="3929974" cy="461665"/>
          </a:xfrm>
          <a:prstGeom prst="rect">
            <a:avLst/>
          </a:prstGeom>
        </p:spPr>
        <p:txBody>
          <a:bodyPr wrap="square">
            <a:spAutoFit/>
          </a:bodyPr>
          <a:lstStyle/>
          <a:p>
            <a:pPr marL="114300" lvl="0">
              <a:buSzPts val="1800"/>
            </a:pPr>
            <a:r>
              <a:rPr lang="en-GB" sz="1200" dirty="0"/>
              <a:t>Today around </a:t>
            </a:r>
            <a:r>
              <a:rPr lang="en-GB" sz="1200" b="1" dirty="0"/>
              <a:t>1 million </a:t>
            </a:r>
            <a:r>
              <a:rPr lang="en-GB" sz="1200" dirty="0"/>
              <a:t>animal and plant species are threatened with extinction.</a:t>
            </a:r>
          </a:p>
        </p:txBody>
      </p:sp>
      <p:grpSp>
        <p:nvGrpSpPr>
          <p:cNvPr id="19" name="Group 18">
            <a:extLst>
              <a:ext uri="{FF2B5EF4-FFF2-40B4-BE49-F238E27FC236}">
                <a16:creationId xmlns:a16="http://schemas.microsoft.com/office/drawing/2014/main" id="{38434308-B166-F646-A00C-D7414388428E}"/>
              </a:ext>
            </a:extLst>
          </p:cNvPr>
          <p:cNvGrpSpPr/>
          <p:nvPr/>
        </p:nvGrpSpPr>
        <p:grpSpPr>
          <a:xfrm>
            <a:off x="507221" y="1027825"/>
            <a:ext cx="510941" cy="473413"/>
            <a:chOff x="507221" y="1027825"/>
            <a:chExt cx="510941" cy="473413"/>
          </a:xfrm>
        </p:grpSpPr>
        <p:sp>
          <p:nvSpPr>
            <p:cNvPr id="6" name="Oval 5">
              <a:extLst>
                <a:ext uri="{FF2B5EF4-FFF2-40B4-BE49-F238E27FC236}">
                  <a16:creationId xmlns:a16="http://schemas.microsoft.com/office/drawing/2014/main" id="{3594F453-ADF4-A746-8BA2-253433E08EE9}"/>
                </a:ext>
              </a:extLst>
            </p:cNvPr>
            <p:cNvSpPr/>
            <p:nvPr/>
          </p:nvSpPr>
          <p:spPr>
            <a:xfrm>
              <a:off x="544749" y="1027825"/>
              <a:ext cx="473413" cy="473413"/>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C33A1626-3592-FF4E-BDB1-1F1A6C4C2DEB}"/>
                </a:ext>
              </a:extLst>
            </p:cNvPr>
            <p:cNvSpPr/>
            <p:nvPr/>
          </p:nvSpPr>
          <p:spPr>
            <a:xfrm>
              <a:off x="507221" y="1056525"/>
              <a:ext cx="353441" cy="400110"/>
            </a:xfrm>
            <a:prstGeom prst="rect">
              <a:avLst/>
            </a:prstGeom>
          </p:spPr>
          <p:txBody>
            <a:bodyPr wrap="square">
              <a:spAutoFit/>
            </a:bodyPr>
            <a:lstStyle/>
            <a:p>
              <a:pPr marL="114300" lvl="0">
                <a:buSzPts val="1800"/>
              </a:pPr>
              <a:r>
                <a:rPr lang="en-GB" sz="2000" b="1" dirty="0">
                  <a:solidFill>
                    <a:schemeClr val="bg1"/>
                  </a:solidFill>
                </a:rPr>
                <a:t>1</a:t>
              </a:r>
            </a:p>
          </p:txBody>
        </p:sp>
      </p:grpSp>
      <p:grpSp>
        <p:nvGrpSpPr>
          <p:cNvPr id="30" name="Group 29">
            <a:extLst>
              <a:ext uri="{FF2B5EF4-FFF2-40B4-BE49-F238E27FC236}">
                <a16:creationId xmlns:a16="http://schemas.microsoft.com/office/drawing/2014/main" id="{8C3ED16B-A4C7-964C-B6AA-7E8E65B9A210}"/>
              </a:ext>
            </a:extLst>
          </p:cNvPr>
          <p:cNvGrpSpPr/>
          <p:nvPr/>
        </p:nvGrpSpPr>
        <p:grpSpPr>
          <a:xfrm>
            <a:off x="507220" y="2982212"/>
            <a:ext cx="510942" cy="473413"/>
            <a:chOff x="507220" y="2982212"/>
            <a:chExt cx="510942" cy="473413"/>
          </a:xfrm>
        </p:grpSpPr>
        <p:sp>
          <p:nvSpPr>
            <p:cNvPr id="20" name="Oval 19">
              <a:extLst>
                <a:ext uri="{FF2B5EF4-FFF2-40B4-BE49-F238E27FC236}">
                  <a16:creationId xmlns:a16="http://schemas.microsoft.com/office/drawing/2014/main" id="{A91B195F-8DF3-B249-A82B-B6D35F197951}"/>
                </a:ext>
              </a:extLst>
            </p:cNvPr>
            <p:cNvSpPr/>
            <p:nvPr/>
          </p:nvSpPr>
          <p:spPr>
            <a:xfrm>
              <a:off x="544749" y="2982212"/>
              <a:ext cx="473413" cy="473413"/>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37AFBDE-7CC0-E848-81F4-A84D0962F432}"/>
                </a:ext>
              </a:extLst>
            </p:cNvPr>
            <p:cNvSpPr/>
            <p:nvPr/>
          </p:nvSpPr>
          <p:spPr>
            <a:xfrm>
              <a:off x="507220" y="3014879"/>
              <a:ext cx="353441" cy="400110"/>
            </a:xfrm>
            <a:prstGeom prst="rect">
              <a:avLst/>
            </a:prstGeom>
          </p:spPr>
          <p:txBody>
            <a:bodyPr wrap="square">
              <a:spAutoFit/>
            </a:bodyPr>
            <a:lstStyle/>
            <a:p>
              <a:pPr marL="114300" lvl="0">
                <a:buSzPts val="1800"/>
              </a:pPr>
              <a:r>
                <a:rPr lang="en-GB" sz="2000" b="1" dirty="0">
                  <a:solidFill>
                    <a:schemeClr val="bg1"/>
                  </a:solidFill>
                </a:rPr>
                <a:t>2</a:t>
              </a:r>
            </a:p>
          </p:txBody>
        </p:sp>
      </p:grpSp>
      <p:grpSp>
        <p:nvGrpSpPr>
          <p:cNvPr id="28" name="Group 27">
            <a:extLst>
              <a:ext uri="{FF2B5EF4-FFF2-40B4-BE49-F238E27FC236}">
                <a16:creationId xmlns:a16="http://schemas.microsoft.com/office/drawing/2014/main" id="{938E665C-423C-2C45-9474-B20054B48DA7}"/>
              </a:ext>
            </a:extLst>
          </p:cNvPr>
          <p:cNvGrpSpPr/>
          <p:nvPr/>
        </p:nvGrpSpPr>
        <p:grpSpPr>
          <a:xfrm>
            <a:off x="4634567" y="1007110"/>
            <a:ext cx="514608" cy="473413"/>
            <a:chOff x="4634567" y="1007110"/>
            <a:chExt cx="514608" cy="473413"/>
          </a:xfrm>
        </p:grpSpPr>
        <p:sp>
          <p:nvSpPr>
            <p:cNvPr id="21" name="Oval 20">
              <a:extLst>
                <a:ext uri="{FF2B5EF4-FFF2-40B4-BE49-F238E27FC236}">
                  <a16:creationId xmlns:a16="http://schemas.microsoft.com/office/drawing/2014/main" id="{7518F519-47E4-E142-A7FE-EA4FECC741B4}"/>
                </a:ext>
              </a:extLst>
            </p:cNvPr>
            <p:cNvSpPr/>
            <p:nvPr/>
          </p:nvSpPr>
          <p:spPr>
            <a:xfrm>
              <a:off x="4675762" y="1007110"/>
              <a:ext cx="473413" cy="473413"/>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8502BC9-68DA-BB4B-BE3B-3FC7E34C5B3C}"/>
                </a:ext>
              </a:extLst>
            </p:cNvPr>
            <p:cNvSpPr/>
            <p:nvPr/>
          </p:nvSpPr>
          <p:spPr>
            <a:xfrm>
              <a:off x="4634567" y="1043761"/>
              <a:ext cx="353441" cy="400110"/>
            </a:xfrm>
            <a:prstGeom prst="rect">
              <a:avLst/>
            </a:prstGeom>
          </p:spPr>
          <p:txBody>
            <a:bodyPr wrap="square">
              <a:spAutoFit/>
            </a:bodyPr>
            <a:lstStyle/>
            <a:p>
              <a:pPr marL="114300" lvl="0">
                <a:buSzPts val="1800"/>
              </a:pPr>
              <a:r>
                <a:rPr lang="en-GB" sz="2000" b="1" dirty="0">
                  <a:solidFill>
                    <a:schemeClr val="bg1"/>
                  </a:solidFill>
                </a:rPr>
                <a:t>3</a:t>
              </a:r>
            </a:p>
          </p:txBody>
        </p:sp>
      </p:grpSp>
      <p:grpSp>
        <p:nvGrpSpPr>
          <p:cNvPr id="29" name="Group 28">
            <a:extLst>
              <a:ext uri="{FF2B5EF4-FFF2-40B4-BE49-F238E27FC236}">
                <a16:creationId xmlns:a16="http://schemas.microsoft.com/office/drawing/2014/main" id="{C178D517-927B-8244-AAC6-0B1E7CE2A778}"/>
              </a:ext>
            </a:extLst>
          </p:cNvPr>
          <p:cNvGrpSpPr/>
          <p:nvPr/>
        </p:nvGrpSpPr>
        <p:grpSpPr>
          <a:xfrm>
            <a:off x="4634567" y="2961497"/>
            <a:ext cx="514608" cy="473413"/>
            <a:chOff x="4634567" y="2961497"/>
            <a:chExt cx="514608" cy="473413"/>
          </a:xfrm>
        </p:grpSpPr>
        <p:sp>
          <p:nvSpPr>
            <p:cNvPr id="22" name="Oval 21">
              <a:extLst>
                <a:ext uri="{FF2B5EF4-FFF2-40B4-BE49-F238E27FC236}">
                  <a16:creationId xmlns:a16="http://schemas.microsoft.com/office/drawing/2014/main" id="{35DEE43A-9E05-274E-A226-CA2190E1EB66}"/>
                </a:ext>
              </a:extLst>
            </p:cNvPr>
            <p:cNvSpPr/>
            <p:nvPr/>
          </p:nvSpPr>
          <p:spPr>
            <a:xfrm>
              <a:off x="4675762" y="2961497"/>
              <a:ext cx="473413" cy="473413"/>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ED19D07-5598-1542-9882-3277F6168E0F}"/>
                </a:ext>
              </a:extLst>
            </p:cNvPr>
            <p:cNvSpPr/>
            <p:nvPr/>
          </p:nvSpPr>
          <p:spPr>
            <a:xfrm>
              <a:off x="4634567" y="2998148"/>
              <a:ext cx="353441" cy="400110"/>
            </a:xfrm>
            <a:prstGeom prst="rect">
              <a:avLst/>
            </a:prstGeom>
          </p:spPr>
          <p:txBody>
            <a:bodyPr wrap="square">
              <a:spAutoFit/>
            </a:bodyPr>
            <a:lstStyle/>
            <a:p>
              <a:pPr marL="114300" lvl="0">
                <a:buSzPts val="1800"/>
              </a:pPr>
              <a:r>
                <a:rPr lang="en-GB" sz="2000" b="1" dirty="0">
                  <a:solidFill>
                    <a:schemeClr val="bg1"/>
                  </a:solidFill>
                </a:rPr>
                <a:t>4</a:t>
              </a:r>
            </a:p>
          </p:txBody>
        </p:sp>
      </p:grpSp>
      <p:pic>
        <p:nvPicPr>
          <p:cNvPr id="32" name="Picture 31">
            <a:extLst>
              <a:ext uri="{FF2B5EF4-FFF2-40B4-BE49-F238E27FC236}">
                <a16:creationId xmlns:a16="http://schemas.microsoft.com/office/drawing/2014/main" id="{3BC415BF-629A-8146-BE1D-9AF3A20B9D7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63578" y="2711942"/>
            <a:ext cx="2015594" cy="1426015"/>
          </a:xfrm>
          <a:prstGeom prst="rect">
            <a:avLst/>
          </a:prstGeom>
        </p:spPr>
      </p:pic>
      <p:pic>
        <p:nvPicPr>
          <p:cNvPr id="34" name="Picture 33">
            <a:extLst>
              <a:ext uri="{FF2B5EF4-FFF2-40B4-BE49-F238E27FC236}">
                <a16:creationId xmlns:a16="http://schemas.microsoft.com/office/drawing/2014/main" id="{70C327E8-418E-2A4C-8106-11A29C05F6F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38940" y="734840"/>
            <a:ext cx="2015594" cy="1426015"/>
          </a:xfrm>
          <a:prstGeom prst="rect">
            <a:avLst/>
          </a:prstGeom>
        </p:spPr>
      </p:pic>
      <p:pic>
        <p:nvPicPr>
          <p:cNvPr id="36" name="Picture 35">
            <a:extLst>
              <a:ext uri="{FF2B5EF4-FFF2-40B4-BE49-F238E27FC236}">
                <a16:creationId xmlns:a16="http://schemas.microsoft.com/office/drawing/2014/main" id="{F12145A4-6EFD-7242-BE25-C9AE8AB219E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45201" y="2711942"/>
            <a:ext cx="2015594" cy="1426015"/>
          </a:xfrm>
          <a:prstGeom prst="rect">
            <a:avLst/>
          </a:prstGeom>
        </p:spPr>
      </p:pic>
      <p:pic>
        <p:nvPicPr>
          <p:cNvPr id="38" name="Picture 37">
            <a:extLst>
              <a:ext uri="{FF2B5EF4-FFF2-40B4-BE49-F238E27FC236}">
                <a16:creationId xmlns:a16="http://schemas.microsoft.com/office/drawing/2014/main" id="{E1449252-9D54-1246-AA95-55E93237ED0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882340" y="734840"/>
            <a:ext cx="2015594" cy="1426015"/>
          </a:xfrm>
          <a:prstGeom prst="rect">
            <a:avLst/>
          </a:prstGeom>
        </p:spPr>
      </p:pic>
    </p:spTree>
    <p:extLst>
      <p:ext uri="{BB962C8B-B14F-4D97-AF65-F5344CB8AC3E}">
        <p14:creationId xmlns:p14="http://schemas.microsoft.com/office/powerpoint/2010/main" val="3056843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FDFD9"/>
        </a:solidFill>
        <a:effectLst/>
      </p:bgPr>
    </p:bg>
    <p:spTree>
      <p:nvGrpSpPr>
        <p:cNvPr id="1" name=""/>
        <p:cNvGrpSpPr/>
        <p:nvPr/>
      </p:nvGrpSpPr>
      <p:grpSpPr>
        <a:xfrm>
          <a:off x="0" y="0"/>
          <a:ext cx="0" cy="0"/>
          <a:chOff x="0" y="0"/>
          <a:chExt cx="0" cy="0"/>
        </a:xfrm>
      </p:grpSpPr>
      <p:sp>
        <p:nvSpPr>
          <p:cNvPr id="4" name="Google Shape;60;p14">
            <a:extLst>
              <a:ext uri="{FF2B5EF4-FFF2-40B4-BE49-F238E27FC236}">
                <a16:creationId xmlns:a16="http://schemas.microsoft.com/office/drawing/2014/main" id="{8BD51A51-A2AD-CC4B-A4E3-BC11303EBD90}"/>
              </a:ext>
            </a:extLst>
          </p:cNvPr>
          <p:cNvSpPr txBox="1">
            <a:spLocks noGrp="1"/>
          </p:cNvSpPr>
          <p:nvPr>
            <p:ph type="title"/>
          </p:nvPr>
        </p:nvSpPr>
        <p:spPr>
          <a:xfrm>
            <a:off x="311700" y="338021"/>
            <a:ext cx="8426783" cy="572700"/>
          </a:xfrm>
          <a:prstGeom prst="rect">
            <a:avLst/>
          </a:prstGeom>
        </p:spPr>
        <p:txBody>
          <a:bodyPr spcFirstLastPara="1" wrap="square" lIns="91425" tIns="91425" rIns="91425" bIns="91425" anchor="t" anchorCtr="0">
            <a:noAutofit/>
          </a:bodyPr>
          <a:lstStyle/>
          <a:p>
            <a:pPr lvl="0"/>
            <a:r>
              <a:rPr lang="en-GB" sz="2400" b="1" dirty="0"/>
              <a:t>Look at your news story and its number.</a:t>
            </a:r>
            <a:endParaRPr sz="2400" b="1" dirty="0"/>
          </a:p>
        </p:txBody>
      </p:sp>
      <p:grpSp>
        <p:nvGrpSpPr>
          <p:cNvPr id="6" name="Group 5">
            <a:extLst>
              <a:ext uri="{FF2B5EF4-FFF2-40B4-BE49-F238E27FC236}">
                <a16:creationId xmlns:a16="http://schemas.microsoft.com/office/drawing/2014/main" id="{3E3021A4-0B1A-F74A-B975-C34E1747ED79}"/>
              </a:ext>
            </a:extLst>
          </p:cNvPr>
          <p:cNvGrpSpPr/>
          <p:nvPr/>
        </p:nvGrpSpPr>
        <p:grpSpPr>
          <a:xfrm>
            <a:off x="438655" y="1465472"/>
            <a:ext cx="510941" cy="473413"/>
            <a:chOff x="507221" y="1027825"/>
            <a:chExt cx="510941" cy="473413"/>
          </a:xfrm>
        </p:grpSpPr>
        <p:sp>
          <p:nvSpPr>
            <p:cNvPr id="7" name="Oval 6">
              <a:extLst>
                <a:ext uri="{FF2B5EF4-FFF2-40B4-BE49-F238E27FC236}">
                  <a16:creationId xmlns:a16="http://schemas.microsoft.com/office/drawing/2014/main" id="{6BA35550-91D3-D947-9D6C-CFE6C70ED778}"/>
                </a:ext>
              </a:extLst>
            </p:cNvPr>
            <p:cNvSpPr/>
            <p:nvPr/>
          </p:nvSpPr>
          <p:spPr>
            <a:xfrm>
              <a:off x="544749" y="1027825"/>
              <a:ext cx="473413" cy="473413"/>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1CCC161-A9A5-7A4F-8102-55CE24A1DEE3}"/>
                </a:ext>
              </a:extLst>
            </p:cNvPr>
            <p:cNvSpPr/>
            <p:nvPr/>
          </p:nvSpPr>
          <p:spPr>
            <a:xfrm>
              <a:off x="507221" y="1056525"/>
              <a:ext cx="353441" cy="400110"/>
            </a:xfrm>
            <a:prstGeom prst="rect">
              <a:avLst/>
            </a:prstGeom>
          </p:spPr>
          <p:txBody>
            <a:bodyPr wrap="square">
              <a:spAutoFit/>
            </a:bodyPr>
            <a:lstStyle/>
            <a:p>
              <a:pPr marL="114300" lvl="0">
                <a:buSzPts val="1800"/>
              </a:pPr>
              <a:r>
                <a:rPr lang="en-GB" sz="2000" b="1" dirty="0">
                  <a:solidFill>
                    <a:schemeClr val="bg1"/>
                  </a:solidFill>
                </a:rPr>
                <a:t>1</a:t>
              </a:r>
            </a:p>
          </p:txBody>
        </p:sp>
      </p:grpSp>
      <p:sp>
        <p:nvSpPr>
          <p:cNvPr id="18" name="Rectangle 17">
            <a:extLst>
              <a:ext uri="{FF2B5EF4-FFF2-40B4-BE49-F238E27FC236}">
                <a16:creationId xmlns:a16="http://schemas.microsoft.com/office/drawing/2014/main" id="{E1284284-B6B2-804A-AD04-312CB2C3B69F}"/>
              </a:ext>
            </a:extLst>
          </p:cNvPr>
          <p:cNvSpPr/>
          <p:nvPr/>
        </p:nvSpPr>
        <p:spPr>
          <a:xfrm>
            <a:off x="1000961" y="1399990"/>
            <a:ext cx="3290411" cy="923330"/>
          </a:xfrm>
          <a:prstGeom prst="rect">
            <a:avLst/>
          </a:prstGeom>
        </p:spPr>
        <p:txBody>
          <a:bodyPr wrap="square">
            <a:spAutoFit/>
          </a:bodyPr>
          <a:lstStyle/>
          <a:p>
            <a:pPr marL="114300" lvl="0">
              <a:buSzPts val="1800"/>
            </a:pPr>
            <a:r>
              <a:rPr lang="en-GB" sz="1800" dirty="0"/>
              <a:t>How might people react to this number? For example, how might they feel?</a:t>
            </a:r>
          </a:p>
        </p:txBody>
      </p:sp>
      <p:grpSp>
        <p:nvGrpSpPr>
          <p:cNvPr id="22" name="Group 21">
            <a:extLst>
              <a:ext uri="{FF2B5EF4-FFF2-40B4-BE49-F238E27FC236}">
                <a16:creationId xmlns:a16="http://schemas.microsoft.com/office/drawing/2014/main" id="{9A935F75-CCC3-F046-AB93-9A9BC2243A86}"/>
              </a:ext>
            </a:extLst>
          </p:cNvPr>
          <p:cNvGrpSpPr/>
          <p:nvPr/>
        </p:nvGrpSpPr>
        <p:grpSpPr>
          <a:xfrm>
            <a:off x="4794819" y="1465543"/>
            <a:ext cx="510941" cy="473413"/>
            <a:chOff x="507221" y="1027825"/>
            <a:chExt cx="510941" cy="473413"/>
          </a:xfrm>
        </p:grpSpPr>
        <p:sp>
          <p:nvSpPr>
            <p:cNvPr id="23" name="Oval 22">
              <a:extLst>
                <a:ext uri="{FF2B5EF4-FFF2-40B4-BE49-F238E27FC236}">
                  <a16:creationId xmlns:a16="http://schemas.microsoft.com/office/drawing/2014/main" id="{6D97DB35-22BE-494A-AD71-54DB2E807D63}"/>
                </a:ext>
              </a:extLst>
            </p:cNvPr>
            <p:cNvSpPr/>
            <p:nvPr/>
          </p:nvSpPr>
          <p:spPr>
            <a:xfrm>
              <a:off x="544749" y="1027825"/>
              <a:ext cx="473413" cy="473413"/>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C67829E1-B196-524D-842E-E24A05E1EA38}"/>
                </a:ext>
              </a:extLst>
            </p:cNvPr>
            <p:cNvSpPr/>
            <p:nvPr/>
          </p:nvSpPr>
          <p:spPr>
            <a:xfrm>
              <a:off x="507221" y="1056525"/>
              <a:ext cx="353441" cy="400110"/>
            </a:xfrm>
            <a:prstGeom prst="rect">
              <a:avLst/>
            </a:prstGeom>
          </p:spPr>
          <p:txBody>
            <a:bodyPr wrap="square">
              <a:spAutoFit/>
            </a:bodyPr>
            <a:lstStyle/>
            <a:p>
              <a:pPr marL="114300" lvl="0">
                <a:buSzPts val="1800"/>
              </a:pPr>
              <a:r>
                <a:rPr lang="en-GB" sz="2000" b="1" dirty="0">
                  <a:solidFill>
                    <a:schemeClr val="bg1"/>
                  </a:solidFill>
                </a:rPr>
                <a:t>3</a:t>
              </a:r>
            </a:p>
          </p:txBody>
        </p:sp>
      </p:grpSp>
      <p:sp>
        <p:nvSpPr>
          <p:cNvPr id="25" name="Rectangle 24">
            <a:extLst>
              <a:ext uri="{FF2B5EF4-FFF2-40B4-BE49-F238E27FC236}">
                <a16:creationId xmlns:a16="http://schemas.microsoft.com/office/drawing/2014/main" id="{38BFCC93-16AF-A148-A515-F300E94A68B1}"/>
              </a:ext>
            </a:extLst>
          </p:cNvPr>
          <p:cNvSpPr/>
          <p:nvPr/>
        </p:nvSpPr>
        <p:spPr>
          <a:xfrm>
            <a:off x="5357125" y="1400061"/>
            <a:ext cx="3290411" cy="646331"/>
          </a:xfrm>
          <a:prstGeom prst="rect">
            <a:avLst/>
          </a:prstGeom>
        </p:spPr>
        <p:txBody>
          <a:bodyPr wrap="square">
            <a:spAutoFit/>
          </a:bodyPr>
          <a:lstStyle/>
          <a:p>
            <a:pPr marL="114300" lvl="0">
              <a:buSzPts val="1800"/>
            </a:pPr>
            <a:r>
              <a:rPr lang="en-GB" sz="1800" dirty="0"/>
              <a:t>Why is it important for people to know this number?</a:t>
            </a:r>
          </a:p>
        </p:txBody>
      </p:sp>
      <p:grpSp>
        <p:nvGrpSpPr>
          <p:cNvPr id="26" name="Group 25">
            <a:extLst>
              <a:ext uri="{FF2B5EF4-FFF2-40B4-BE49-F238E27FC236}">
                <a16:creationId xmlns:a16="http://schemas.microsoft.com/office/drawing/2014/main" id="{8E3ECFD8-F36F-F24E-B0F8-BC01883FBCCD}"/>
              </a:ext>
            </a:extLst>
          </p:cNvPr>
          <p:cNvGrpSpPr/>
          <p:nvPr/>
        </p:nvGrpSpPr>
        <p:grpSpPr>
          <a:xfrm>
            <a:off x="438655" y="3001399"/>
            <a:ext cx="510941" cy="473413"/>
            <a:chOff x="507221" y="1027825"/>
            <a:chExt cx="510941" cy="473413"/>
          </a:xfrm>
        </p:grpSpPr>
        <p:sp>
          <p:nvSpPr>
            <p:cNvPr id="27" name="Oval 26">
              <a:extLst>
                <a:ext uri="{FF2B5EF4-FFF2-40B4-BE49-F238E27FC236}">
                  <a16:creationId xmlns:a16="http://schemas.microsoft.com/office/drawing/2014/main" id="{9C8DF343-BA40-B447-95D4-2FCC63FE1821}"/>
                </a:ext>
              </a:extLst>
            </p:cNvPr>
            <p:cNvSpPr/>
            <p:nvPr/>
          </p:nvSpPr>
          <p:spPr>
            <a:xfrm>
              <a:off x="544749" y="1027825"/>
              <a:ext cx="473413" cy="473413"/>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57D98176-7511-5841-865D-CF16A77FE6C4}"/>
                </a:ext>
              </a:extLst>
            </p:cNvPr>
            <p:cNvSpPr/>
            <p:nvPr/>
          </p:nvSpPr>
          <p:spPr>
            <a:xfrm>
              <a:off x="507221" y="1056525"/>
              <a:ext cx="353441" cy="400110"/>
            </a:xfrm>
            <a:prstGeom prst="rect">
              <a:avLst/>
            </a:prstGeom>
          </p:spPr>
          <p:txBody>
            <a:bodyPr wrap="square">
              <a:spAutoFit/>
            </a:bodyPr>
            <a:lstStyle/>
            <a:p>
              <a:pPr marL="114300" lvl="0">
                <a:buSzPts val="1800"/>
              </a:pPr>
              <a:r>
                <a:rPr lang="en-GB" sz="2000" b="1" dirty="0">
                  <a:solidFill>
                    <a:schemeClr val="bg1"/>
                  </a:solidFill>
                </a:rPr>
                <a:t>2</a:t>
              </a:r>
            </a:p>
          </p:txBody>
        </p:sp>
      </p:grpSp>
      <p:sp>
        <p:nvSpPr>
          <p:cNvPr id="29" name="Rectangle 28">
            <a:extLst>
              <a:ext uri="{FF2B5EF4-FFF2-40B4-BE49-F238E27FC236}">
                <a16:creationId xmlns:a16="http://schemas.microsoft.com/office/drawing/2014/main" id="{7DC8894C-EB05-C44A-9AD0-EF239FBF1076}"/>
              </a:ext>
            </a:extLst>
          </p:cNvPr>
          <p:cNvSpPr/>
          <p:nvPr/>
        </p:nvSpPr>
        <p:spPr>
          <a:xfrm>
            <a:off x="1000961" y="2935917"/>
            <a:ext cx="3290411" cy="923330"/>
          </a:xfrm>
          <a:prstGeom prst="rect">
            <a:avLst/>
          </a:prstGeom>
        </p:spPr>
        <p:txBody>
          <a:bodyPr wrap="square">
            <a:spAutoFit/>
          </a:bodyPr>
          <a:lstStyle/>
          <a:p>
            <a:pPr marL="114300" lvl="0">
              <a:buSzPts val="1800"/>
            </a:pPr>
            <a:r>
              <a:rPr lang="en-GB" sz="1800" dirty="0"/>
              <a:t>How might people respond to this number? For example, what might they do?</a:t>
            </a:r>
          </a:p>
        </p:txBody>
      </p:sp>
      <p:grpSp>
        <p:nvGrpSpPr>
          <p:cNvPr id="30" name="Group 29">
            <a:extLst>
              <a:ext uri="{FF2B5EF4-FFF2-40B4-BE49-F238E27FC236}">
                <a16:creationId xmlns:a16="http://schemas.microsoft.com/office/drawing/2014/main" id="{593A6E76-373B-484B-819B-A59B11CFCC9B}"/>
              </a:ext>
            </a:extLst>
          </p:cNvPr>
          <p:cNvGrpSpPr/>
          <p:nvPr/>
        </p:nvGrpSpPr>
        <p:grpSpPr>
          <a:xfrm>
            <a:off x="4794819" y="3001470"/>
            <a:ext cx="510941" cy="473413"/>
            <a:chOff x="507221" y="1027825"/>
            <a:chExt cx="510941" cy="473413"/>
          </a:xfrm>
        </p:grpSpPr>
        <p:sp>
          <p:nvSpPr>
            <p:cNvPr id="31" name="Oval 30">
              <a:extLst>
                <a:ext uri="{FF2B5EF4-FFF2-40B4-BE49-F238E27FC236}">
                  <a16:creationId xmlns:a16="http://schemas.microsoft.com/office/drawing/2014/main" id="{F9BB91B4-6800-ED43-AD92-715DC651ED3A}"/>
                </a:ext>
              </a:extLst>
            </p:cNvPr>
            <p:cNvSpPr/>
            <p:nvPr/>
          </p:nvSpPr>
          <p:spPr>
            <a:xfrm>
              <a:off x="544749" y="1027825"/>
              <a:ext cx="473413" cy="473413"/>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EE2B065F-B451-364B-9490-40CE9D8DF2B2}"/>
                </a:ext>
              </a:extLst>
            </p:cNvPr>
            <p:cNvSpPr/>
            <p:nvPr/>
          </p:nvSpPr>
          <p:spPr>
            <a:xfrm>
              <a:off x="507221" y="1056525"/>
              <a:ext cx="353441" cy="400110"/>
            </a:xfrm>
            <a:prstGeom prst="rect">
              <a:avLst/>
            </a:prstGeom>
          </p:spPr>
          <p:txBody>
            <a:bodyPr wrap="square">
              <a:spAutoFit/>
            </a:bodyPr>
            <a:lstStyle/>
            <a:p>
              <a:pPr marL="114300" lvl="0">
                <a:buSzPts val="1800"/>
              </a:pPr>
              <a:r>
                <a:rPr lang="en-GB" sz="2000" b="1" dirty="0">
                  <a:solidFill>
                    <a:schemeClr val="bg1"/>
                  </a:solidFill>
                </a:rPr>
                <a:t>4</a:t>
              </a:r>
            </a:p>
          </p:txBody>
        </p:sp>
      </p:grpSp>
      <p:sp>
        <p:nvSpPr>
          <p:cNvPr id="33" name="Rectangle 32">
            <a:extLst>
              <a:ext uri="{FF2B5EF4-FFF2-40B4-BE49-F238E27FC236}">
                <a16:creationId xmlns:a16="http://schemas.microsoft.com/office/drawing/2014/main" id="{ED564BD6-A75D-1144-889F-42C02C22E1A4}"/>
              </a:ext>
            </a:extLst>
          </p:cNvPr>
          <p:cNvSpPr/>
          <p:nvPr/>
        </p:nvSpPr>
        <p:spPr>
          <a:xfrm>
            <a:off x="5357125" y="2935988"/>
            <a:ext cx="3290411" cy="923330"/>
          </a:xfrm>
          <a:prstGeom prst="rect">
            <a:avLst/>
          </a:prstGeom>
        </p:spPr>
        <p:txBody>
          <a:bodyPr wrap="square">
            <a:spAutoFit/>
          </a:bodyPr>
          <a:lstStyle/>
          <a:p>
            <a:pPr marL="114300" lvl="0">
              <a:buSzPts val="1800"/>
            </a:pPr>
            <a:r>
              <a:rPr lang="en-GB" sz="1800" dirty="0"/>
              <a:t>How easy would it be to understand this news story without numbers?</a:t>
            </a:r>
          </a:p>
        </p:txBody>
      </p:sp>
      <p:pic>
        <p:nvPicPr>
          <p:cNvPr id="40" name="Google Shape;82;p2">
            <a:extLst>
              <a:ext uri="{FF2B5EF4-FFF2-40B4-BE49-F238E27FC236}">
                <a16:creationId xmlns:a16="http://schemas.microsoft.com/office/drawing/2014/main" id="{544483EF-6B1E-8E46-BEC1-48E092D5B8B6}"/>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rot="-1525315">
            <a:off x="8166913" y="3930537"/>
            <a:ext cx="570060" cy="1054816"/>
          </a:xfrm>
          <a:prstGeom prst="rect">
            <a:avLst/>
          </a:prstGeom>
          <a:noFill/>
          <a:ln>
            <a:noFill/>
          </a:ln>
        </p:spPr>
      </p:pic>
    </p:spTree>
    <p:extLst>
      <p:ext uri="{BB962C8B-B14F-4D97-AF65-F5344CB8AC3E}">
        <p14:creationId xmlns:p14="http://schemas.microsoft.com/office/powerpoint/2010/main" val="1890844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1BA85"/>
        </a:solidFill>
        <a:effectLst/>
      </p:bgPr>
    </p:bg>
    <p:spTree>
      <p:nvGrpSpPr>
        <p:cNvPr id="1" name=""/>
        <p:cNvGrpSpPr/>
        <p:nvPr/>
      </p:nvGrpSpPr>
      <p:grpSpPr>
        <a:xfrm>
          <a:off x="0" y="0"/>
          <a:ext cx="0" cy="0"/>
          <a:chOff x="0" y="0"/>
          <a:chExt cx="0" cy="0"/>
        </a:xfrm>
      </p:grpSpPr>
      <p:sp>
        <p:nvSpPr>
          <p:cNvPr id="4" name="Google Shape;60;p14">
            <a:extLst>
              <a:ext uri="{FF2B5EF4-FFF2-40B4-BE49-F238E27FC236}">
                <a16:creationId xmlns:a16="http://schemas.microsoft.com/office/drawing/2014/main" id="{5E7DC26F-4B6C-BE4A-838C-A035F14E7EBA}"/>
              </a:ext>
            </a:extLst>
          </p:cNvPr>
          <p:cNvSpPr txBox="1">
            <a:spLocks noGrp="1"/>
          </p:cNvSpPr>
          <p:nvPr>
            <p:ph type="title"/>
          </p:nvPr>
        </p:nvSpPr>
        <p:spPr>
          <a:xfrm>
            <a:off x="311700" y="338021"/>
            <a:ext cx="8426783" cy="572700"/>
          </a:xfrm>
          <a:prstGeom prst="rect">
            <a:avLst/>
          </a:prstGeom>
        </p:spPr>
        <p:txBody>
          <a:bodyPr spcFirstLastPara="1" wrap="square" lIns="91425" tIns="91425" rIns="91425" bIns="91425" anchor="t" anchorCtr="0">
            <a:noAutofit/>
          </a:bodyPr>
          <a:lstStyle/>
          <a:p>
            <a:pPr lvl="0"/>
            <a:r>
              <a:rPr lang="en-GB" sz="2400" b="1" dirty="0"/>
              <a:t>Sometimes numbers in the news help people to decide how to respond or react to a situation.</a:t>
            </a:r>
            <a:endParaRPr sz="2400" b="1" dirty="0"/>
          </a:p>
        </p:txBody>
      </p:sp>
      <p:sp>
        <p:nvSpPr>
          <p:cNvPr id="6" name="Rectangle 5">
            <a:extLst>
              <a:ext uri="{FF2B5EF4-FFF2-40B4-BE49-F238E27FC236}">
                <a16:creationId xmlns:a16="http://schemas.microsoft.com/office/drawing/2014/main" id="{E69C7420-7536-B54F-AE68-21E7DC1BD0E4}"/>
              </a:ext>
            </a:extLst>
          </p:cNvPr>
          <p:cNvSpPr/>
          <p:nvPr/>
        </p:nvSpPr>
        <p:spPr>
          <a:xfrm>
            <a:off x="205830" y="1574919"/>
            <a:ext cx="8413384" cy="1846659"/>
          </a:xfrm>
          <a:prstGeom prst="rect">
            <a:avLst/>
          </a:prstGeom>
        </p:spPr>
        <p:txBody>
          <a:bodyPr wrap="square">
            <a:spAutoFit/>
          </a:bodyPr>
          <a:lstStyle/>
          <a:p>
            <a:pPr marL="114300" lvl="0">
              <a:buSzPts val="1800"/>
            </a:pPr>
            <a:r>
              <a:rPr lang="en-GB" sz="1800" dirty="0"/>
              <a:t>Imagine you live in the pretend country of </a:t>
            </a:r>
            <a:r>
              <a:rPr lang="en-GB" sz="1800" dirty="0" err="1"/>
              <a:t>Newsland</a:t>
            </a:r>
            <a:r>
              <a:rPr lang="en-GB" sz="1800" dirty="0"/>
              <a:t>. You’ve gathered together to listen to the daily radio broadcast of the news. </a:t>
            </a:r>
          </a:p>
          <a:p>
            <a:pPr marL="114300" lvl="0">
              <a:buSzPts val="1800"/>
            </a:pPr>
            <a:endParaRPr lang="en-GB" sz="1800" dirty="0"/>
          </a:p>
          <a:p>
            <a:pPr marL="114300" lvl="0">
              <a:buSzPts val="1800"/>
            </a:pPr>
            <a:r>
              <a:rPr lang="en-GB" sz="1800" dirty="0"/>
              <a:t>Click the link below to play the audio – stop when it tells you to pause.</a:t>
            </a:r>
          </a:p>
          <a:p>
            <a:pPr marL="114300" lvl="0">
              <a:buSzPts val="1800"/>
            </a:pPr>
            <a:endParaRPr lang="en-GB" sz="1800" dirty="0"/>
          </a:p>
          <a:p>
            <a:pPr marL="114300" lvl="0">
              <a:buSzPts val="1800"/>
            </a:pPr>
            <a:r>
              <a:rPr lang="en-GB" sz="2400" i="1" u="sng" dirty="0">
                <a:solidFill>
                  <a:srgbClr val="FF0000"/>
                </a:solidFill>
                <a:hlinkClick r:id="rId3"/>
              </a:rPr>
              <a:t>Numeracy in the News: </a:t>
            </a:r>
            <a:r>
              <a:rPr lang="en-GB" sz="2400" i="1" u="sng" dirty="0" err="1">
                <a:solidFill>
                  <a:srgbClr val="FF0000"/>
                </a:solidFill>
                <a:hlinkClick r:id="rId3"/>
              </a:rPr>
              <a:t>Newsland</a:t>
            </a:r>
            <a:r>
              <a:rPr lang="en-GB" sz="2400" i="1" u="sng" dirty="0">
                <a:solidFill>
                  <a:srgbClr val="FF0000"/>
                </a:solidFill>
                <a:hlinkClick r:id="rId3"/>
              </a:rPr>
              <a:t> broadcast</a:t>
            </a:r>
            <a:endParaRPr lang="en-GB" sz="2400" i="1" u="sng" dirty="0">
              <a:solidFill>
                <a:srgbClr val="FF0000"/>
              </a:solidFill>
            </a:endParaRPr>
          </a:p>
        </p:txBody>
      </p:sp>
      <p:pic>
        <p:nvPicPr>
          <p:cNvPr id="8" name="Picture 7">
            <a:extLst>
              <a:ext uri="{FF2B5EF4-FFF2-40B4-BE49-F238E27FC236}">
                <a16:creationId xmlns:a16="http://schemas.microsoft.com/office/drawing/2014/main" id="{1CF8AE11-DE13-E442-8D93-A2B5C5F9BB1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692"/>
          <a:stretch/>
        </p:blipFill>
        <p:spPr>
          <a:xfrm>
            <a:off x="5849404" y="2055113"/>
            <a:ext cx="3294596" cy="3102261"/>
          </a:xfrm>
          <a:prstGeom prst="rect">
            <a:avLst/>
          </a:prstGeom>
        </p:spPr>
      </p:pic>
      <p:pic>
        <p:nvPicPr>
          <p:cNvPr id="10" name="Picture 9">
            <a:extLst>
              <a:ext uri="{FF2B5EF4-FFF2-40B4-BE49-F238E27FC236}">
                <a16:creationId xmlns:a16="http://schemas.microsoft.com/office/drawing/2014/main" id="{70C08162-3E80-A04E-8219-316CADD8696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0800000">
            <a:off x="0" y="3803904"/>
            <a:ext cx="1192988" cy="1341747"/>
          </a:xfrm>
          <a:prstGeom prst="rect">
            <a:avLst/>
          </a:prstGeom>
        </p:spPr>
      </p:pic>
      <p:pic>
        <p:nvPicPr>
          <p:cNvPr id="13" name="Picture 12">
            <a:extLst>
              <a:ext uri="{FF2B5EF4-FFF2-40B4-BE49-F238E27FC236}">
                <a16:creationId xmlns:a16="http://schemas.microsoft.com/office/drawing/2014/main" id="{577F5B2A-1D8E-8C4E-B725-F85F65EF5B1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4221" y="4275689"/>
            <a:ext cx="513346" cy="331964"/>
          </a:xfrm>
          <a:prstGeom prst="rect">
            <a:avLst/>
          </a:prstGeom>
        </p:spPr>
      </p:pic>
      <p:pic>
        <p:nvPicPr>
          <p:cNvPr id="15" name="Picture 14">
            <a:extLst>
              <a:ext uri="{FF2B5EF4-FFF2-40B4-BE49-F238E27FC236}">
                <a16:creationId xmlns:a16="http://schemas.microsoft.com/office/drawing/2014/main" id="{9D66AE46-08D1-D544-8BF4-4ED95577CE9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4221" y="4721092"/>
            <a:ext cx="570569" cy="253190"/>
          </a:xfrm>
          <a:prstGeom prst="rect">
            <a:avLst/>
          </a:prstGeom>
        </p:spPr>
      </p:pic>
      <p:pic>
        <p:nvPicPr>
          <p:cNvPr id="17" name="Picture 16">
            <a:extLst>
              <a:ext uri="{FF2B5EF4-FFF2-40B4-BE49-F238E27FC236}">
                <a16:creationId xmlns:a16="http://schemas.microsoft.com/office/drawing/2014/main" id="{EC1A03DA-2D31-9F47-9822-8B12C51BB77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5530" y="4523432"/>
            <a:ext cx="289494" cy="564268"/>
          </a:xfrm>
          <a:prstGeom prst="rect">
            <a:avLst/>
          </a:prstGeom>
        </p:spPr>
      </p:pic>
      <p:pic>
        <p:nvPicPr>
          <p:cNvPr id="19" name="Picture 18">
            <a:extLst>
              <a:ext uri="{FF2B5EF4-FFF2-40B4-BE49-F238E27FC236}">
                <a16:creationId xmlns:a16="http://schemas.microsoft.com/office/drawing/2014/main" id="{14763CF4-8C30-9441-9CDC-6D4435201C8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773343" y="2374054"/>
            <a:ext cx="216527" cy="216527"/>
          </a:xfrm>
          <a:prstGeom prst="rect">
            <a:avLst/>
          </a:prstGeom>
        </p:spPr>
      </p:pic>
      <p:sp>
        <p:nvSpPr>
          <p:cNvPr id="20" name="Oval 19">
            <a:extLst>
              <a:ext uri="{FF2B5EF4-FFF2-40B4-BE49-F238E27FC236}">
                <a16:creationId xmlns:a16="http://schemas.microsoft.com/office/drawing/2014/main" id="{0BF983D8-6DEC-0D44-BEBA-52D6078BE0B9}"/>
              </a:ext>
            </a:extLst>
          </p:cNvPr>
          <p:cNvSpPr/>
          <p:nvPr/>
        </p:nvSpPr>
        <p:spPr>
          <a:xfrm>
            <a:off x="765530" y="4297742"/>
            <a:ext cx="156411" cy="15641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3682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431E99-1A7D-9178-1196-E9A96EF650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31" y="16601"/>
            <a:ext cx="9135481" cy="5126899"/>
          </a:xfrm>
          <a:prstGeom prst="rect">
            <a:avLst/>
          </a:prstGeom>
        </p:spPr>
      </p:pic>
      <p:pic>
        <p:nvPicPr>
          <p:cNvPr id="4" name="Picture 3">
            <a:extLst>
              <a:ext uri="{FF2B5EF4-FFF2-40B4-BE49-F238E27FC236}">
                <a16:creationId xmlns:a16="http://schemas.microsoft.com/office/drawing/2014/main" id="{7817232E-F5E6-26BD-F421-277DBB65479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3187" y="552025"/>
            <a:ext cx="6646215" cy="4148779"/>
          </a:xfrm>
          <a:prstGeom prst="rect">
            <a:avLst/>
          </a:prstGeom>
        </p:spPr>
      </p:pic>
      <p:sp>
        <p:nvSpPr>
          <p:cNvPr id="5" name="Google Shape;84;p18">
            <a:extLst>
              <a:ext uri="{FF2B5EF4-FFF2-40B4-BE49-F238E27FC236}">
                <a16:creationId xmlns:a16="http://schemas.microsoft.com/office/drawing/2014/main" id="{1C2A908F-7EEE-1C0A-5579-F334CB9C7D56}"/>
              </a:ext>
            </a:extLst>
          </p:cNvPr>
          <p:cNvSpPr txBox="1">
            <a:spLocks/>
          </p:cNvSpPr>
          <p:nvPr/>
        </p:nvSpPr>
        <p:spPr>
          <a:xfrm>
            <a:off x="1725613" y="1817856"/>
            <a:ext cx="5661365" cy="150778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GB" sz="3400" b="1" dirty="0"/>
              <a:t>“The numbers in the news I am most interested in are about… because…”</a:t>
            </a:r>
          </a:p>
        </p:txBody>
      </p:sp>
    </p:spTree>
    <p:extLst>
      <p:ext uri="{BB962C8B-B14F-4D97-AF65-F5344CB8AC3E}">
        <p14:creationId xmlns:p14="http://schemas.microsoft.com/office/powerpoint/2010/main" val="3881874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B59E82-0CBB-7DF3-E805-F439168A38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31" y="16601"/>
            <a:ext cx="9135481" cy="5126899"/>
          </a:xfrm>
          <a:prstGeom prst="rect">
            <a:avLst/>
          </a:prstGeom>
        </p:spPr>
      </p:pic>
      <p:pic>
        <p:nvPicPr>
          <p:cNvPr id="3" name="Picture 2">
            <a:extLst>
              <a:ext uri="{FF2B5EF4-FFF2-40B4-BE49-F238E27FC236}">
                <a16:creationId xmlns:a16="http://schemas.microsoft.com/office/drawing/2014/main" id="{0B05FC23-1A01-9049-AB6D-3A11BECD59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27119" y="487923"/>
            <a:ext cx="6489762" cy="3988724"/>
          </a:xfrm>
          <a:prstGeom prst="rect">
            <a:avLst/>
          </a:prstGeom>
        </p:spPr>
      </p:pic>
      <p:sp>
        <p:nvSpPr>
          <p:cNvPr id="6" name="Google Shape;84;p18">
            <a:extLst>
              <a:ext uri="{FF2B5EF4-FFF2-40B4-BE49-F238E27FC236}">
                <a16:creationId xmlns:a16="http://schemas.microsoft.com/office/drawing/2014/main" id="{3A9BB9AE-15C9-7D43-B61F-D53E5A601043}"/>
              </a:ext>
            </a:extLst>
          </p:cNvPr>
          <p:cNvSpPr txBox="1">
            <a:spLocks/>
          </p:cNvSpPr>
          <p:nvPr/>
        </p:nvSpPr>
        <p:spPr>
          <a:xfrm>
            <a:off x="1540040" y="1663428"/>
            <a:ext cx="6229722" cy="1507788"/>
          </a:xfrm>
          <a:prstGeom prst="rect">
            <a:avLst/>
          </a:prstGeom>
          <a:noFill/>
          <a:ln>
            <a:noFill/>
          </a:ln>
        </p:spPr>
        <p:txBody>
          <a:bodyPr spcFirstLastPara="1" wrap="square" lIns="91425" tIns="91425" rIns="91425" bIns="91425" anchor="b"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GB" sz="3400" b="1" dirty="0"/>
              <a:t>“Numbers in the news are important because…”</a:t>
            </a:r>
          </a:p>
        </p:txBody>
      </p:sp>
    </p:spTree>
    <p:extLst>
      <p:ext uri="{BB962C8B-B14F-4D97-AF65-F5344CB8AC3E}">
        <p14:creationId xmlns:p14="http://schemas.microsoft.com/office/powerpoint/2010/main" val="2696169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045AAC-D3B8-4E71-6715-891D056B261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31" y="16601"/>
            <a:ext cx="9135481" cy="5126899"/>
          </a:xfrm>
          <a:prstGeom prst="rect">
            <a:avLst/>
          </a:prstGeom>
        </p:spPr>
      </p:pic>
      <p:pic>
        <p:nvPicPr>
          <p:cNvPr id="3" name="Picture 2">
            <a:extLst>
              <a:ext uri="{FF2B5EF4-FFF2-40B4-BE49-F238E27FC236}">
                <a16:creationId xmlns:a16="http://schemas.microsoft.com/office/drawing/2014/main" id="{EFE061EE-B235-B645-853E-5B7DF919CD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3187" y="552025"/>
            <a:ext cx="6646215" cy="4148779"/>
          </a:xfrm>
          <a:prstGeom prst="rect">
            <a:avLst/>
          </a:prstGeom>
        </p:spPr>
      </p:pic>
      <p:sp>
        <p:nvSpPr>
          <p:cNvPr id="6" name="Google Shape;84;p18">
            <a:extLst>
              <a:ext uri="{FF2B5EF4-FFF2-40B4-BE49-F238E27FC236}">
                <a16:creationId xmlns:a16="http://schemas.microsoft.com/office/drawing/2014/main" id="{237016D4-29CA-594B-AF9E-2FB929367CC9}"/>
              </a:ext>
            </a:extLst>
          </p:cNvPr>
          <p:cNvSpPr txBox="1">
            <a:spLocks/>
          </p:cNvSpPr>
          <p:nvPr/>
        </p:nvSpPr>
        <p:spPr>
          <a:xfrm>
            <a:off x="1442545" y="1527240"/>
            <a:ext cx="6227501" cy="150778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GB" sz="3400" b="1" dirty="0"/>
              <a:t>“Without numbers, the news would be…because…”</a:t>
            </a:r>
          </a:p>
        </p:txBody>
      </p:sp>
    </p:spTree>
    <p:extLst>
      <p:ext uri="{BB962C8B-B14F-4D97-AF65-F5344CB8AC3E}">
        <p14:creationId xmlns:p14="http://schemas.microsoft.com/office/powerpoint/2010/main" val="378200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18" name="Google Shape;57;p1">
            <a:extLst>
              <a:ext uri="{FF2B5EF4-FFF2-40B4-BE49-F238E27FC236}">
                <a16:creationId xmlns:a16="http://schemas.microsoft.com/office/drawing/2014/main" id="{6E9B2A75-C3B5-A743-A7AB-0888E1ED6AF9}"/>
              </a:ext>
            </a:extLst>
          </p:cNvPr>
          <p:cNvSpPr/>
          <p:nvPr/>
        </p:nvSpPr>
        <p:spPr>
          <a:xfrm>
            <a:off x="-11250" y="0"/>
            <a:ext cx="2967900" cy="5143500"/>
          </a:xfrm>
          <a:prstGeom prst="rect">
            <a:avLst/>
          </a:prstGeom>
          <a:solidFill>
            <a:srgbClr val="E2D37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9" name="Google Shape;59;p1">
            <a:extLst>
              <a:ext uri="{FF2B5EF4-FFF2-40B4-BE49-F238E27FC236}">
                <a16:creationId xmlns:a16="http://schemas.microsoft.com/office/drawing/2014/main" id="{168A33AE-CC40-254B-B0F4-AB4AB48C341C}"/>
              </a:ext>
            </a:extLst>
          </p:cNvPr>
          <p:cNvPicPr preferRelativeResize="0"/>
          <p:nvPr/>
        </p:nvPicPr>
        <p:blipFill rotWithShape="1">
          <a:blip r:embed="rId3" cstate="screen">
            <a:alphaModFix amt="14000"/>
            <a:extLst>
              <a:ext uri="{28A0092B-C50C-407E-A947-70E740481C1C}">
                <a14:useLocalDpi xmlns:a14="http://schemas.microsoft.com/office/drawing/2010/main"/>
              </a:ext>
            </a:extLst>
          </a:blip>
          <a:srcRect/>
          <a:stretch/>
        </p:blipFill>
        <p:spPr>
          <a:xfrm>
            <a:off x="-11250" y="0"/>
            <a:ext cx="2967900" cy="5143499"/>
          </a:xfrm>
          <a:prstGeom prst="rect">
            <a:avLst/>
          </a:prstGeom>
          <a:noFill/>
          <a:ln>
            <a:noFill/>
          </a:ln>
        </p:spPr>
      </p:pic>
      <p:pic>
        <p:nvPicPr>
          <p:cNvPr id="7" name="Google Shape;60;p1">
            <a:extLst>
              <a:ext uri="{FF2B5EF4-FFF2-40B4-BE49-F238E27FC236}">
                <a16:creationId xmlns:a16="http://schemas.microsoft.com/office/drawing/2014/main" id="{C34422D8-123F-064A-9BA7-333C0A2A8A9A}"/>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6875" y="838463"/>
            <a:ext cx="2979150" cy="4305037"/>
          </a:xfrm>
          <a:prstGeom prst="rect">
            <a:avLst/>
          </a:prstGeom>
          <a:noFill/>
          <a:ln>
            <a:noFill/>
          </a:ln>
        </p:spPr>
      </p:pic>
      <p:pic>
        <p:nvPicPr>
          <p:cNvPr id="8" name="Google Shape;61;p1">
            <a:extLst>
              <a:ext uri="{FF2B5EF4-FFF2-40B4-BE49-F238E27FC236}">
                <a16:creationId xmlns:a16="http://schemas.microsoft.com/office/drawing/2014/main" id="{33B425A6-7DB1-5C4C-819F-2521C9110D67}"/>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1182984">
            <a:off x="1073941" y="705505"/>
            <a:ext cx="388946" cy="459817"/>
          </a:xfrm>
          <a:prstGeom prst="rect">
            <a:avLst/>
          </a:prstGeom>
          <a:noFill/>
          <a:ln>
            <a:noFill/>
          </a:ln>
        </p:spPr>
      </p:pic>
      <p:pic>
        <p:nvPicPr>
          <p:cNvPr id="9" name="Google Shape;62;p1">
            <a:extLst>
              <a:ext uri="{FF2B5EF4-FFF2-40B4-BE49-F238E27FC236}">
                <a16:creationId xmlns:a16="http://schemas.microsoft.com/office/drawing/2014/main" id="{5F85AB24-CD50-8740-9101-F8AC069AD1A1}"/>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11170">
            <a:off x="1657000" y="1296200"/>
            <a:ext cx="266225" cy="406000"/>
          </a:xfrm>
          <a:prstGeom prst="rect">
            <a:avLst/>
          </a:prstGeom>
          <a:noFill/>
          <a:ln>
            <a:noFill/>
          </a:ln>
        </p:spPr>
      </p:pic>
      <p:pic>
        <p:nvPicPr>
          <p:cNvPr id="10" name="Google Shape;63;p1">
            <a:extLst>
              <a:ext uri="{FF2B5EF4-FFF2-40B4-BE49-F238E27FC236}">
                <a16:creationId xmlns:a16="http://schemas.microsoft.com/office/drawing/2014/main" id="{866F689D-84DE-8349-9D44-1B02F852A11A}"/>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1156212">
            <a:off x="2315814" y="3261540"/>
            <a:ext cx="437419" cy="434168"/>
          </a:xfrm>
          <a:prstGeom prst="rect">
            <a:avLst/>
          </a:prstGeom>
          <a:noFill/>
          <a:ln>
            <a:noFill/>
          </a:ln>
        </p:spPr>
      </p:pic>
      <p:pic>
        <p:nvPicPr>
          <p:cNvPr id="11" name="Google Shape;64;p1">
            <a:extLst>
              <a:ext uri="{FF2B5EF4-FFF2-40B4-BE49-F238E27FC236}">
                <a16:creationId xmlns:a16="http://schemas.microsoft.com/office/drawing/2014/main" id="{00327E32-FC8C-1F49-BF0B-D9DEB76FBA6D}"/>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470507">
            <a:off x="384556" y="1046687"/>
            <a:ext cx="349194" cy="475773"/>
          </a:xfrm>
          <a:prstGeom prst="rect">
            <a:avLst/>
          </a:prstGeom>
          <a:noFill/>
          <a:ln>
            <a:noFill/>
          </a:ln>
        </p:spPr>
      </p:pic>
      <p:pic>
        <p:nvPicPr>
          <p:cNvPr id="12" name="Google Shape;65;p1">
            <a:extLst>
              <a:ext uri="{FF2B5EF4-FFF2-40B4-BE49-F238E27FC236}">
                <a16:creationId xmlns:a16="http://schemas.microsoft.com/office/drawing/2014/main" id="{8138BED2-A76C-2844-A97B-DB0CF0EF4761}"/>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1056379">
            <a:off x="2443400" y="259175"/>
            <a:ext cx="256000" cy="364000"/>
          </a:xfrm>
          <a:prstGeom prst="rect">
            <a:avLst/>
          </a:prstGeom>
          <a:noFill/>
          <a:ln>
            <a:noFill/>
          </a:ln>
        </p:spPr>
      </p:pic>
      <p:pic>
        <p:nvPicPr>
          <p:cNvPr id="13" name="Google Shape;66;p1">
            <a:extLst>
              <a:ext uri="{FF2B5EF4-FFF2-40B4-BE49-F238E27FC236}">
                <a16:creationId xmlns:a16="http://schemas.microsoft.com/office/drawing/2014/main" id="{33A7FD55-BB92-EF46-BA51-B9FC99F8041F}"/>
              </a:ext>
            </a:extLst>
          </p:cNvPr>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rot="-1323228">
            <a:off x="292039" y="183282"/>
            <a:ext cx="418420" cy="666886"/>
          </a:xfrm>
          <a:prstGeom prst="rect">
            <a:avLst/>
          </a:prstGeom>
          <a:noFill/>
          <a:ln>
            <a:noFill/>
          </a:ln>
        </p:spPr>
      </p:pic>
      <p:pic>
        <p:nvPicPr>
          <p:cNvPr id="14" name="Google Shape;67;p1">
            <a:extLst>
              <a:ext uri="{FF2B5EF4-FFF2-40B4-BE49-F238E27FC236}">
                <a16:creationId xmlns:a16="http://schemas.microsoft.com/office/drawing/2014/main" id="{5A06B883-F21F-344B-B45A-6C91BD1CE290}"/>
              </a:ext>
            </a:extLst>
          </p:cNvPr>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rot="1116741">
            <a:off x="1883050" y="2022178"/>
            <a:ext cx="192575" cy="232475"/>
          </a:xfrm>
          <a:prstGeom prst="rect">
            <a:avLst/>
          </a:prstGeom>
          <a:noFill/>
          <a:ln>
            <a:noFill/>
          </a:ln>
        </p:spPr>
      </p:pic>
      <p:pic>
        <p:nvPicPr>
          <p:cNvPr id="15" name="Google Shape;68;p1">
            <a:extLst>
              <a:ext uri="{FF2B5EF4-FFF2-40B4-BE49-F238E27FC236}">
                <a16:creationId xmlns:a16="http://schemas.microsoft.com/office/drawing/2014/main" id="{0DCA7774-8953-524F-81BB-059608F5A108}"/>
              </a:ext>
            </a:extLst>
          </p:cNvP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rot="1024253">
            <a:off x="1757300" y="304666"/>
            <a:ext cx="192598" cy="273013"/>
          </a:xfrm>
          <a:prstGeom prst="rect">
            <a:avLst/>
          </a:prstGeom>
          <a:noFill/>
          <a:ln>
            <a:noFill/>
          </a:ln>
        </p:spPr>
      </p:pic>
      <p:pic>
        <p:nvPicPr>
          <p:cNvPr id="16" name="Google Shape;69;p1">
            <a:extLst>
              <a:ext uri="{FF2B5EF4-FFF2-40B4-BE49-F238E27FC236}">
                <a16:creationId xmlns:a16="http://schemas.microsoft.com/office/drawing/2014/main" id="{5ED7B539-C642-7A47-80F3-7CB7B245F6F3}"/>
              </a:ext>
            </a:extLst>
          </p:cNvPr>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rot="-1197518">
            <a:off x="353725" y="2016104"/>
            <a:ext cx="256725" cy="244599"/>
          </a:xfrm>
          <a:prstGeom prst="rect">
            <a:avLst/>
          </a:prstGeom>
          <a:noFill/>
          <a:ln>
            <a:noFill/>
          </a:ln>
        </p:spPr>
      </p:pic>
      <p:pic>
        <p:nvPicPr>
          <p:cNvPr id="17" name="Google Shape;70;p1">
            <a:extLst>
              <a:ext uri="{FF2B5EF4-FFF2-40B4-BE49-F238E27FC236}">
                <a16:creationId xmlns:a16="http://schemas.microsoft.com/office/drawing/2014/main" id="{3F046D4E-0D85-0146-B59B-03B47840D989}"/>
              </a:ext>
            </a:extLst>
          </p:cNvPr>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933525" y="201073"/>
            <a:ext cx="193161" cy="281775"/>
          </a:xfrm>
          <a:prstGeom prst="rect">
            <a:avLst/>
          </a:prstGeom>
          <a:noFill/>
          <a:ln>
            <a:noFill/>
          </a:ln>
        </p:spPr>
      </p:pic>
      <p:pic>
        <p:nvPicPr>
          <p:cNvPr id="1026" name="Picture 2" descr="https://lh4.googleusercontent.com/ObHcPtYKcaUwGzhnqUK2sReVPN-XOyNGr9YgkYr6v6MyqiDdKAtCdRjnk-VcV7byPMkbKVVBxti-OTV7sOYD8lbjrxCFWPIKv3IoU5itckE3BmTipv1MMIyWDkAsi2ZUq0eZGkmLgoUlA-M=s2048">
            <a:extLst>
              <a:ext uri="{FF2B5EF4-FFF2-40B4-BE49-F238E27FC236}">
                <a16:creationId xmlns:a16="http://schemas.microsoft.com/office/drawing/2014/main" id="{F9879599-2BFF-C947-99D6-AA38DB6C469E}"/>
              </a:ext>
            </a:extLst>
          </p:cNvPr>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3534511" y="2063880"/>
            <a:ext cx="4822523" cy="2119400"/>
          </a:xfrm>
          <a:prstGeom prst="rect">
            <a:avLst/>
          </a:prstGeom>
          <a:noFill/>
          <a:extLst>
            <a:ext uri="{909E8E84-426E-40DD-AFC4-6F175D3DCCD1}">
              <a14:hiddenFill xmlns:a14="http://schemas.microsoft.com/office/drawing/2010/main">
                <a:solidFill>
                  <a:srgbClr val="FFFFFF"/>
                </a:solidFill>
              </a14:hiddenFill>
            </a:ext>
          </a:extLst>
        </p:spPr>
      </p:pic>
      <p:pic>
        <p:nvPicPr>
          <p:cNvPr id="21" name="Google Shape;54;p1">
            <a:extLst>
              <a:ext uri="{FF2B5EF4-FFF2-40B4-BE49-F238E27FC236}">
                <a16:creationId xmlns:a16="http://schemas.microsoft.com/office/drawing/2014/main" id="{91BFEA1D-12A9-5C47-B765-7C30656C7B09}"/>
              </a:ext>
            </a:extLst>
          </p:cNvPr>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3534511" y="403540"/>
            <a:ext cx="1773871" cy="445294"/>
          </a:xfrm>
          <a:prstGeom prst="rect">
            <a:avLst/>
          </a:prstGeom>
          <a:noFill/>
          <a:ln>
            <a:noFill/>
          </a:ln>
        </p:spPr>
      </p:pic>
      <p:pic>
        <p:nvPicPr>
          <p:cNvPr id="22" name="Google Shape;55;p1">
            <a:extLst>
              <a:ext uri="{FF2B5EF4-FFF2-40B4-BE49-F238E27FC236}">
                <a16:creationId xmlns:a16="http://schemas.microsoft.com/office/drawing/2014/main" id="{DE0971C3-475F-3245-B031-7F2DAF3935DA}"/>
              </a:ext>
            </a:extLst>
          </p:cNvPr>
          <p:cNvPicPr preferRelativeResize="0"/>
          <p:nvPr/>
        </p:nvPicPr>
        <p:blipFill rotWithShape="1">
          <a:blip r:embed="rId17" cstate="screen">
            <a:alphaModFix/>
            <a:extLst>
              <a:ext uri="{28A0092B-C50C-407E-A947-70E740481C1C}">
                <a14:useLocalDpi xmlns:a14="http://schemas.microsoft.com/office/drawing/2010/main"/>
              </a:ext>
            </a:extLst>
          </a:blip>
          <a:srcRect/>
          <a:stretch/>
        </p:blipFill>
        <p:spPr>
          <a:xfrm>
            <a:off x="5544775" y="403552"/>
            <a:ext cx="1289685" cy="445274"/>
          </a:xfrm>
          <a:prstGeom prst="rect">
            <a:avLst/>
          </a:prstGeom>
          <a:noFill/>
          <a:ln>
            <a:noFill/>
          </a:ln>
        </p:spPr>
      </p:pic>
      <p:sp>
        <p:nvSpPr>
          <p:cNvPr id="30" name="Google Shape;67;p2">
            <a:extLst>
              <a:ext uri="{FF2B5EF4-FFF2-40B4-BE49-F238E27FC236}">
                <a16:creationId xmlns:a16="http://schemas.microsoft.com/office/drawing/2014/main" id="{0825AA76-6A6F-4044-8C2C-E559152E135D}"/>
              </a:ext>
            </a:extLst>
          </p:cNvPr>
          <p:cNvSpPr txBox="1"/>
          <p:nvPr/>
        </p:nvSpPr>
        <p:spPr>
          <a:xfrm>
            <a:off x="3534512" y="1278719"/>
            <a:ext cx="1127136" cy="355276"/>
          </a:xfrm>
          <a:prstGeom prst="rect">
            <a:avLst/>
          </a:prstGeom>
          <a:solidFill>
            <a:schemeClr val="dk1"/>
          </a:solidFill>
          <a:ln>
            <a:noFill/>
          </a:ln>
        </p:spPr>
        <p:txBody>
          <a:bodyPr spcFirstLastPara="1" wrap="square" lIns="54000" tIns="54000" rIns="54000" bIns="540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1600" b="1" i="0" u="none" strike="noStrike" cap="none" dirty="0">
                <a:solidFill>
                  <a:schemeClr val="lt1"/>
                </a:solidFill>
                <a:latin typeface="Arial"/>
                <a:ea typeface="Arial"/>
                <a:cs typeface="Arial"/>
                <a:sym typeface="Arial"/>
              </a:rPr>
              <a:t>LESSON 2</a:t>
            </a:r>
            <a:endParaRPr sz="1600" b="1"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944556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2D372"/>
        </a:solidFill>
        <a:effectLst/>
      </p:bgPr>
    </p:bg>
    <p:spTree>
      <p:nvGrpSpPr>
        <p:cNvPr id="1" name=""/>
        <p:cNvGrpSpPr/>
        <p:nvPr/>
      </p:nvGrpSpPr>
      <p:grpSpPr>
        <a:xfrm>
          <a:off x="0" y="0"/>
          <a:ext cx="0" cy="0"/>
          <a:chOff x="0" y="0"/>
          <a:chExt cx="0" cy="0"/>
        </a:xfrm>
      </p:grpSpPr>
      <p:pic>
        <p:nvPicPr>
          <p:cNvPr id="14" name="Google Shape;376;p27">
            <a:extLst>
              <a:ext uri="{FF2B5EF4-FFF2-40B4-BE49-F238E27FC236}">
                <a16:creationId xmlns:a16="http://schemas.microsoft.com/office/drawing/2014/main" id="{2A7B07C1-1F9A-AA4D-8960-2327A55A69E0}"/>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rot="5399996">
            <a:off x="5617413" y="1298917"/>
            <a:ext cx="4191000" cy="2480047"/>
          </a:xfrm>
          <a:prstGeom prst="rect">
            <a:avLst/>
          </a:prstGeom>
          <a:noFill/>
          <a:ln>
            <a:noFill/>
          </a:ln>
        </p:spPr>
      </p:pic>
      <p:sp>
        <p:nvSpPr>
          <p:cNvPr id="5" name="Google Shape;102;p4">
            <a:extLst>
              <a:ext uri="{FF2B5EF4-FFF2-40B4-BE49-F238E27FC236}">
                <a16:creationId xmlns:a16="http://schemas.microsoft.com/office/drawing/2014/main" id="{B24A71E0-0B8A-7349-B7B2-0E3E1C402A39}"/>
              </a:ext>
            </a:extLst>
          </p:cNvPr>
          <p:cNvSpPr txBox="1"/>
          <p:nvPr/>
        </p:nvSpPr>
        <p:spPr>
          <a:xfrm>
            <a:off x="70150" y="973612"/>
            <a:ext cx="6272850" cy="959412"/>
          </a:xfrm>
          <a:prstGeom prst="rect">
            <a:avLst/>
          </a:prstGeom>
          <a:noFill/>
          <a:ln>
            <a:noFill/>
          </a:ln>
        </p:spPr>
        <p:txBody>
          <a:bodyPr spcFirstLastPara="1" wrap="square" lIns="91425" tIns="91425" rIns="91425" bIns="91425" anchor="b" anchorCtr="0">
            <a:noAutofit/>
          </a:bodyPr>
          <a:lstStyle/>
          <a:p>
            <a:pPr marL="457200" lvl="0"/>
            <a:r>
              <a:rPr lang="en-GB" sz="1600" b="1" dirty="0"/>
              <a:t>Misleading = </a:t>
            </a:r>
            <a:r>
              <a:rPr lang="en-GB" sz="1600" dirty="0"/>
              <a:t>when something gives you the wrong idea or impression. If you are misled, you might come to a wrong conclusion or believe information that is not true. </a:t>
            </a:r>
          </a:p>
        </p:txBody>
      </p:sp>
      <p:sp>
        <p:nvSpPr>
          <p:cNvPr id="6" name="Google Shape;104;p4">
            <a:extLst>
              <a:ext uri="{FF2B5EF4-FFF2-40B4-BE49-F238E27FC236}">
                <a16:creationId xmlns:a16="http://schemas.microsoft.com/office/drawing/2014/main" id="{F87A29A6-EFE0-0341-B74F-F9C652C1727B}"/>
              </a:ext>
            </a:extLst>
          </p:cNvPr>
          <p:cNvSpPr/>
          <p:nvPr/>
        </p:nvSpPr>
        <p:spPr>
          <a:xfrm>
            <a:off x="492065" y="2098979"/>
            <a:ext cx="5582400" cy="1330630"/>
          </a:xfrm>
          <a:prstGeom prst="rect">
            <a:avLst/>
          </a:prstGeom>
          <a:solidFill>
            <a:srgbClr val="DFDFD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 name="Google Shape;105;p4">
            <a:extLst>
              <a:ext uri="{FF2B5EF4-FFF2-40B4-BE49-F238E27FC236}">
                <a16:creationId xmlns:a16="http://schemas.microsoft.com/office/drawing/2014/main" id="{D9987695-4A72-6A4B-B4F8-DA991162F1D3}"/>
              </a:ext>
            </a:extLst>
          </p:cNvPr>
          <p:cNvSpPr txBox="1"/>
          <p:nvPr/>
        </p:nvSpPr>
        <p:spPr>
          <a:xfrm>
            <a:off x="599375" y="2171341"/>
            <a:ext cx="5285232" cy="1190388"/>
          </a:xfrm>
          <a:prstGeom prst="rect">
            <a:avLst/>
          </a:prstGeom>
          <a:noFill/>
          <a:ln>
            <a:noFill/>
          </a:ln>
        </p:spPr>
        <p:txBody>
          <a:bodyPr spcFirstLastPara="1" wrap="square" lIns="91425" tIns="91425" rIns="91425" bIns="91425" anchor="b" anchorCtr="0">
            <a:noAutofit/>
          </a:bodyPr>
          <a:lstStyle/>
          <a:p>
            <a:r>
              <a:rPr lang="en-GB" sz="1600" dirty="0"/>
              <a:t>How might you have been misled in this activity? For example, if you all had the same statistic, why might you have had different ideas about whether the news was good or bad? Share ideas together. </a:t>
            </a:r>
          </a:p>
        </p:txBody>
      </p:sp>
      <p:pic>
        <p:nvPicPr>
          <p:cNvPr id="9" name="Google Shape;305;p22">
            <a:extLst>
              <a:ext uri="{FF2B5EF4-FFF2-40B4-BE49-F238E27FC236}">
                <a16:creationId xmlns:a16="http://schemas.microsoft.com/office/drawing/2014/main" id="{A578FF01-1E82-EF4D-8CAA-4993FA91F99E}"/>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014812" y="239252"/>
            <a:ext cx="1692398" cy="1920377"/>
          </a:xfrm>
          <a:prstGeom prst="rect">
            <a:avLst/>
          </a:prstGeom>
          <a:noFill/>
          <a:ln>
            <a:noFill/>
          </a:ln>
        </p:spPr>
      </p:pic>
      <p:pic>
        <p:nvPicPr>
          <p:cNvPr id="10" name="Google Shape;306;p22">
            <a:extLst>
              <a:ext uri="{FF2B5EF4-FFF2-40B4-BE49-F238E27FC236}">
                <a16:creationId xmlns:a16="http://schemas.microsoft.com/office/drawing/2014/main" id="{BF2A7A0E-A8F1-EE4C-ACE9-55521D24BB64}"/>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842904">
            <a:off x="6416654" y="2503892"/>
            <a:ext cx="1628722" cy="1877691"/>
          </a:xfrm>
          <a:prstGeom prst="rect">
            <a:avLst/>
          </a:prstGeom>
          <a:noFill/>
          <a:ln>
            <a:noFill/>
          </a:ln>
        </p:spPr>
      </p:pic>
      <p:pic>
        <p:nvPicPr>
          <p:cNvPr id="11" name="Google Shape;307;p22">
            <a:extLst>
              <a:ext uri="{FF2B5EF4-FFF2-40B4-BE49-F238E27FC236}">
                <a16:creationId xmlns:a16="http://schemas.microsoft.com/office/drawing/2014/main" id="{54BD0ED1-05E1-E14D-828C-973D6CFB214E}"/>
              </a:ext>
            </a:extLst>
          </p:cNvPr>
          <p:cNvPicPr preferRelativeResize="0"/>
          <p:nvPr/>
        </p:nvPicPr>
        <p:blipFill rotWithShape="1">
          <a:blip r:embed="rId5">
            <a:alphaModFix/>
          </a:blip>
          <a:srcRect/>
          <a:stretch/>
        </p:blipFill>
        <p:spPr>
          <a:xfrm rot="442060">
            <a:off x="8182083" y="2552026"/>
            <a:ext cx="534034" cy="1005598"/>
          </a:xfrm>
          <a:prstGeom prst="rect">
            <a:avLst/>
          </a:prstGeom>
          <a:noFill/>
          <a:ln>
            <a:noFill/>
          </a:ln>
        </p:spPr>
      </p:pic>
      <p:pic>
        <p:nvPicPr>
          <p:cNvPr id="12" name="Google Shape;308;p22">
            <a:extLst>
              <a:ext uri="{FF2B5EF4-FFF2-40B4-BE49-F238E27FC236}">
                <a16:creationId xmlns:a16="http://schemas.microsoft.com/office/drawing/2014/main" id="{0BEAED84-E8EE-1947-939A-A785727A4EAD}"/>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946069">
            <a:off x="6526890" y="1938190"/>
            <a:ext cx="328096" cy="442878"/>
          </a:xfrm>
          <a:prstGeom prst="rect">
            <a:avLst/>
          </a:prstGeom>
          <a:noFill/>
          <a:ln>
            <a:noFill/>
          </a:ln>
        </p:spPr>
      </p:pic>
      <p:pic>
        <p:nvPicPr>
          <p:cNvPr id="13" name="Google Shape;309;p22">
            <a:extLst>
              <a:ext uri="{FF2B5EF4-FFF2-40B4-BE49-F238E27FC236}">
                <a16:creationId xmlns:a16="http://schemas.microsoft.com/office/drawing/2014/main" id="{C5A3C675-1109-0A44-A033-1E4F6DDA3C77}"/>
              </a:ext>
            </a:extLst>
          </p:cNvPr>
          <p:cNvPicPr preferRelativeResize="0"/>
          <p:nvPr/>
        </p:nvPicPr>
        <p:blipFill rotWithShape="1">
          <a:blip r:embed="rId7">
            <a:alphaModFix/>
          </a:blip>
          <a:srcRect/>
          <a:stretch/>
        </p:blipFill>
        <p:spPr>
          <a:xfrm rot="892214">
            <a:off x="6439782" y="314448"/>
            <a:ext cx="658600" cy="556151"/>
          </a:xfrm>
          <a:prstGeom prst="rect">
            <a:avLst/>
          </a:prstGeom>
          <a:noFill/>
          <a:ln>
            <a:noFill/>
          </a:ln>
        </p:spPr>
      </p:pic>
      <p:sp>
        <p:nvSpPr>
          <p:cNvPr id="15" name="Google Shape;103;p4">
            <a:extLst>
              <a:ext uri="{FF2B5EF4-FFF2-40B4-BE49-F238E27FC236}">
                <a16:creationId xmlns:a16="http://schemas.microsoft.com/office/drawing/2014/main" id="{668160A7-3D1B-E943-ACA8-44B631B1E435}"/>
              </a:ext>
            </a:extLst>
          </p:cNvPr>
          <p:cNvSpPr/>
          <p:nvPr/>
        </p:nvSpPr>
        <p:spPr>
          <a:xfrm>
            <a:off x="524624" y="291035"/>
            <a:ext cx="21501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GB" sz="2800" b="1" i="0" u="none" strike="noStrike" cap="none" dirty="0">
                <a:solidFill>
                  <a:srgbClr val="000000"/>
                </a:solidFill>
                <a:latin typeface="Arial"/>
                <a:ea typeface="Arial"/>
                <a:cs typeface="Arial"/>
                <a:sym typeface="Arial"/>
              </a:rPr>
              <a:t>Keyword</a:t>
            </a:r>
            <a:endParaRPr sz="28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865771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2D372"/>
        </a:solidFill>
        <a:effectLst/>
      </p:bgPr>
    </p:bg>
    <p:spTree>
      <p:nvGrpSpPr>
        <p:cNvPr id="1" name=""/>
        <p:cNvGrpSpPr/>
        <p:nvPr/>
      </p:nvGrpSpPr>
      <p:grpSpPr>
        <a:xfrm>
          <a:off x="0" y="0"/>
          <a:ext cx="0" cy="0"/>
          <a:chOff x="0" y="0"/>
          <a:chExt cx="0" cy="0"/>
        </a:xfrm>
      </p:grpSpPr>
      <p:pic>
        <p:nvPicPr>
          <p:cNvPr id="22" name="Google Shape;376;p27">
            <a:extLst>
              <a:ext uri="{FF2B5EF4-FFF2-40B4-BE49-F238E27FC236}">
                <a16:creationId xmlns:a16="http://schemas.microsoft.com/office/drawing/2014/main" id="{0776A69E-7E6D-7C4F-919F-0BC732E083D2}"/>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rot="5399996">
            <a:off x="5617413" y="1298917"/>
            <a:ext cx="4191000" cy="2480047"/>
          </a:xfrm>
          <a:prstGeom prst="rect">
            <a:avLst/>
          </a:prstGeom>
          <a:noFill/>
          <a:ln>
            <a:noFill/>
          </a:ln>
        </p:spPr>
      </p:pic>
      <p:sp>
        <p:nvSpPr>
          <p:cNvPr id="4" name="Google Shape;102;p4">
            <a:extLst>
              <a:ext uri="{FF2B5EF4-FFF2-40B4-BE49-F238E27FC236}">
                <a16:creationId xmlns:a16="http://schemas.microsoft.com/office/drawing/2014/main" id="{F82C1F69-2030-694A-92CB-A316E9AF62B1}"/>
              </a:ext>
            </a:extLst>
          </p:cNvPr>
          <p:cNvSpPr txBox="1"/>
          <p:nvPr/>
        </p:nvSpPr>
        <p:spPr>
          <a:xfrm>
            <a:off x="524624" y="914399"/>
            <a:ext cx="5878200" cy="1991457"/>
          </a:xfrm>
          <a:prstGeom prst="rect">
            <a:avLst/>
          </a:prstGeom>
          <a:noFill/>
          <a:ln>
            <a:noFill/>
          </a:ln>
        </p:spPr>
        <p:txBody>
          <a:bodyPr spcFirstLastPara="1" wrap="square" lIns="91425" tIns="91425" rIns="91425" bIns="91425" anchor="b" anchorCtr="0">
            <a:noAutofit/>
          </a:bodyPr>
          <a:lstStyle/>
          <a:p>
            <a:pPr marL="0" marR="90805" lvl="0" indent="0" algn="l" rtl="0">
              <a:lnSpc>
                <a:spcPct val="100000"/>
              </a:lnSpc>
              <a:spcBef>
                <a:spcPts val="595"/>
              </a:spcBef>
              <a:spcAft>
                <a:spcPts val="0"/>
              </a:spcAft>
              <a:buClr>
                <a:srgbClr val="000000"/>
              </a:buClr>
              <a:buSzPts val="1100"/>
              <a:buFont typeface="Arial"/>
              <a:buNone/>
            </a:pPr>
            <a:br>
              <a:rPr lang="en-GB" sz="1600" b="1" i="0" u="none" strike="noStrike" cap="none" dirty="0">
                <a:solidFill>
                  <a:srgbClr val="000000"/>
                </a:solidFill>
                <a:latin typeface="Arial"/>
                <a:ea typeface="Arial"/>
                <a:cs typeface="Arial"/>
                <a:sym typeface="Arial"/>
              </a:rPr>
            </a:br>
            <a:r>
              <a:rPr lang="en-GB" sz="1600" b="1" i="0" u="none" strike="noStrike" cap="none" dirty="0">
                <a:solidFill>
                  <a:srgbClr val="000000"/>
                </a:solidFill>
                <a:latin typeface="Arial"/>
                <a:ea typeface="Arial"/>
                <a:cs typeface="Arial"/>
                <a:sym typeface="Arial"/>
              </a:rPr>
              <a:t>News literacy = </a:t>
            </a:r>
            <a:r>
              <a:rPr lang="en-GB" sz="1600" b="0" i="0" u="none" strike="noStrike" cap="none" dirty="0">
                <a:solidFill>
                  <a:srgbClr val="000000"/>
                </a:solidFill>
                <a:latin typeface="Arial"/>
                <a:ea typeface="Arial"/>
                <a:cs typeface="Arial"/>
                <a:sym typeface="Arial"/>
              </a:rPr>
              <a:t>having the critical-thinking skills to evaluate how reliable or credible the news is. For example, being able to spot fake news or misinformation, and</a:t>
            </a:r>
            <a:r>
              <a:rPr lang="en-GB" sz="1600" dirty="0"/>
              <a:t> realise</a:t>
            </a:r>
            <a:r>
              <a:rPr lang="en-GB" sz="1600" b="0" i="0" u="none" strike="noStrike" cap="none" dirty="0">
                <a:solidFill>
                  <a:srgbClr val="000000"/>
                </a:solidFill>
                <a:latin typeface="Arial"/>
                <a:ea typeface="Arial"/>
                <a:cs typeface="Arial"/>
                <a:sym typeface="Arial"/>
              </a:rPr>
              <a:t> when you’re being misled or when you’re not getting the full story.</a:t>
            </a:r>
            <a:endParaRPr sz="1600" b="0" i="0" u="none" strike="noStrike" cap="none" dirty="0">
              <a:solidFill>
                <a:srgbClr val="000000"/>
              </a:solidFill>
              <a:latin typeface="Arial"/>
              <a:ea typeface="Arial"/>
              <a:cs typeface="Arial"/>
              <a:sym typeface="Arial"/>
            </a:endParaRPr>
          </a:p>
          <a:p>
            <a:pPr marL="0" marR="90805" lvl="0" indent="0" algn="l" rtl="0">
              <a:lnSpc>
                <a:spcPct val="100000"/>
              </a:lnSpc>
              <a:spcBef>
                <a:spcPts val="595"/>
              </a:spcBef>
              <a:spcAft>
                <a:spcPts val="0"/>
              </a:spcAft>
              <a:buClr>
                <a:srgbClr val="000000"/>
              </a:buClr>
              <a:buSzPts val="1100"/>
              <a:buFont typeface="Arial"/>
              <a:buNone/>
            </a:pPr>
            <a:br>
              <a:rPr lang="en-GB" sz="1600" b="0" i="0" u="none" strike="noStrike" cap="none" dirty="0">
                <a:solidFill>
                  <a:srgbClr val="000000"/>
                </a:solidFill>
                <a:latin typeface="Arial"/>
                <a:ea typeface="Arial"/>
                <a:cs typeface="Arial"/>
                <a:sym typeface="Arial"/>
              </a:rPr>
            </a:br>
            <a:r>
              <a:rPr lang="en-GB" sz="1600" b="0" i="0" u="none" strike="noStrike" cap="none" dirty="0">
                <a:solidFill>
                  <a:srgbClr val="000000"/>
                </a:solidFill>
                <a:latin typeface="Arial"/>
                <a:ea typeface="Arial"/>
                <a:cs typeface="Arial"/>
                <a:sym typeface="Arial"/>
              </a:rPr>
              <a:t>A big part of news literacy is about unpicking the numbers in the news. </a:t>
            </a:r>
            <a:endParaRPr sz="1600" b="0" i="0" u="none" strike="noStrike" cap="none" dirty="0">
              <a:solidFill>
                <a:srgbClr val="000000"/>
              </a:solidFill>
              <a:latin typeface="Arial"/>
              <a:ea typeface="Arial"/>
              <a:cs typeface="Arial"/>
              <a:sym typeface="Arial"/>
            </a:endParaRPr>
          </a:p>
        </p:txBody>
      </p:sp>
      <p:sp>
        <p:nvSpPr>
          <p:cNvPr id="5" name="Google Shape;103;p4">
            <a:extLst>
              <a:ext uri="{FF2B5EF4-FFF2-40B4-BE49-F238E27FC236}">
                <a16:creationId xmlns:a16="http://schemas.microsoft.com/office/drawing/2014/main" id="{70D937AA-F9D9-6446-BE28-7117102A1F79}"/>
              </a:ext>
            </a:extLst>
          </p:cNvPr>
          <p:cNvSpPr/>
          <p:nvPr/>
        </p:nvSpPr>
        <p:spPr>
          <a:xfrm>
            <a:off x="524624" y="291035"/>
            <a:ext cx="21501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GB" sz="2800" b="1" i="0" u="none" strike="noStrike" cap="none" dirty="0">
                <a:solidFill>
                  <a:srgbClr val="000000"/>
                </a:solidFill>
                <a:latin typeface="Arial"/>
                <a:ea typeface="Arial"/>
                <a:cs typeface="Arial"/>
                <a:sym typeface="Arial"/>
              </a:rPr>
              <a:t>Keyword</a:t>
            </a:r>
            <a:endParaRPr sz="2800" b="0" i="0" u="none" strike="noStrike" cap="none" dirty="0">
              <a:solidFill>
                <a:srgbClr val="000000"/>
              </a:solidFill>
              <a:latin typeface="Arial"/>
              <a:ea typeface="Arial"/>
              <a:cs typeface="Arial"/>
              <a:sym typeface="Arial"/>
            </a:endParaRPr>
          </a:p>
        </p:txBody>
      </p:sp>
      <p:sp>
        <p:nvSpPr>
          <p:cNvPr id="6" name="Google Shape;104;p4">
            <a:extLst>
              <a:ext uri="{FF2B5EF4-FFF2-40B4-BE49-F238E27FC236}">
                <a16:creationId xmlns:a16="http://schemas.microsoft.com/office/drawing/2014/main" id="{D0768514-E656-0A4E-95CA-52A739F5B36D}"/>
              </a:ext>
            </a:extLst>
          </p:cNvPr>
          <p:cNvSpPr/>
          <p:nvPr/>
        </p:nvSpPr>
        <p:spPr>
          <a:xfrm>
            <a:off x="561241" y="3183956"/>
            <a:ext cx="5617159" cy="1351812"/>
          </a:xfrm>
          <a:prstGeom prst="rect">
            <a:avLst/>
          </a:prstGeom>
          <a:solidFill>
            <a:srgbClr val="DFDFD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 name="Google Shape;105;p4">
            <a:extLst>
              <a:ext uri="{FF2B5EF4-FFF2-40B4-BE49-F238E27FC236}">
                <a16:creationId xmlns:a16="http://schemas.microsoft.com/office/drawing/2014/main" id="{5A107F61-F2A6-BD4E-99B7-D5649F82C736}"/>
              </a:ext>
            </a:extLst>
          </p:cNvPr>
          <p:cNvSpPr txBox="1"/>
          <p:nvPr/>
        </p:nvSpPr>
        <p:spPr>
          <a:xfrm>
            <a:off x="658381" y="3507078"/>
            <a:ext cx="5643000" cy="952500"/>
          </a:xfrm>
          <a:prstGeom prst="rect">
            <a:avLst/>
          </a:prstGeom>
          <a:noFill/>
          <a:ln>
            <a:noFill/>
          </a:ln>
        </p:spPr>
        <p:txBody>
          <a:bodyPr spcFirstLastPara="1" wrap="square" lIns="91425" tIns="91425" rIns="91425" bIns="91425" anchor="b" anchorCtr="0">
            <a:noAutofit/>
          </a:bodyPr>
          <a:lstStyle/>
          <a:p>
            <a:pPr marL="0" marR="90805" lvl="0" indent="0" algn="l" rtl="0">
              <a:lnSpc>
                <a:spcPct val="100000"/>
              </a:lnSpc>
              <a:spcBef>
                <a:spcPts val="595"/>
              </a:spcBef>
              <a:spcAft>
                <a:spcPts val="0"/>
              </a:spcAft>
              <a:buClr>
                <a:srgbClr val="000000"/>
              </a:buClr>
              <a:buSzPts val="1100"/>
              <a:buFont typeface="Arial"/>
              <a:buNone/>
            </a:pPr>
            <a:r>
              <a:rPr lang="en-GB" sz="1600" dirty="0"/>
              <a:t>During this lesson, you’ll see several examples of how numbers in the news can be misleading.</a:t>
            </a:r>
            <a:endParaRPr sz="1600" b="0" i="0" u="none" strike="noStrike" cap="none" dirty="0">
              <a:solidFill>
                <a:srgbClr val="000000"/>
              </a:solidFill>
              <a:latin typeface="Arial"/>
              <a:ea typeface="Arial"/>
              <a:cs typeface="Arial"/>
              <a:sym typeface="Arial"/>
            </a:endParaRPr>
          </a:p>
          <a:p>
            <a:pPr marL="0" marR="90805" lvl="0" indent="0" algn="l" rtl="0">
              <a:lnSpc>
                <a:spcPct val="100000"/>
              </a:lnSpc>
              <a:spcBef>
                <a:spcPts val="595"/>
              </a:spcBef>
              <a:spcAft>
                <a:spcPts val="0"/>
              </a:spcAft>
              <a:buClr>
                <a:srgbClr val="000000"/>
              </a:buClr>
              <a:buSzPts val="1100"/>
              <a:buFont typeface="Arial"/>
              <a:buNone/>
            </a:pPr>
            <a:r>
              <a:rPr lang="en-GB" sz="1600" b="0" i="0" u="none" strike="noStrike" cap="none" dirty="0">
                <a:solidFill>
                  <a:srgbClr val="000000"/>
                </a:solidFill>
                <a:latin typeface="Arial"/>
                <a:ea typeface="Arial"/>
                <a:cs typeface="Arial"/>
                <a:sym typeface="Arial"/>
              </a:rPr>
              <a:t>Be ready to write down </a:t>
            </a:r>
            <a:r>
              <a:rPr lang="en-GB" sz="1600" dirty="0"/>
              <a:t>your</a:t>
            </a:r>
            <a:r>
              <a:rPr lang="en-GB" sz="1600" b="0" i="0" u="none" strike="noStrike" cap="none" dirty="0">
                <a:solidFill>
                  <a:srgbClr val="000000"/>
                </a:solidFill>
                <a:latin typeface="Arial"/>
                <a:ea typeface="Arial"/>
                <a:cs typeface="Arial"/>
                <a:sym typeface="Arial"/>
              </a:rPr>
              <a:t> top tips for how to avoid </a:t>
            </a:r>
            <a:br>
              <a:rPr lang="en-GB" sz="1600" b="0" i="0" u="none" strike="noStrike" cap="none" dirty="0">
                <a:solidFill>
                  <a:srgbClr val="000000"/>
                </a:solidFill>
                <a:latin typeface="Arial"/>
                <a:ea typeface="Arial"/>
                <a:cs typeface="Arial"/>
                <a:sym typeface="Arial"/>
              </a:rPr>
            </a:br>
            <a:r>
              <a:rPr lang="en-GB" sz="1600" b="0" i="0" u="none" strike="noStrike" cap="none" dirty="0">
                <a:solidFill>
                  <a:srgbClr val="000000"/>
                </a:solidFill>
                <a:latin typeface="Arial"/>
                <a:ea typeface="Arial"/>
                <a:cs typeface="Arial"/>
                <a:sym typeface="Arial"/>
              </a:rPr>
              <a:t>being misled!</a:t>
            </a:r>
            <a:endParaRPr sz="1400" b="0" i="0" u="none" strike="noStrike" cap="none" dirty="0">
              <a:solidFill>
                <a:srgbClr val="000000"/>
              </a:solidFill>
              <a:latin typeface="Arial"/>
              <a:ea typeface="Arial"/>
              <a:cs typeface="Arial"/>
              <a:sym typeface="Arial"/>
            </a:endParaRPr>
          </a:p>
        </p:txBody>
      </p:sp>
      <p:pic>
        <p:nvPicPr>
          <p:cNvPr id="13" name="Google Shape;243;p17">
            <a:extLst>
              <a:ext uri="{FF2B5EF4-FFF2-40B4-BE49-F238E27FC236}">
                <a16:creationId xmlns:a16="http://schemas.microsoft.com/office/drawing/2014/main" id="{4C1BA7CA-C1C4-EC4B-91E9-64A5FB406C00}"/>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t="-2093"/>
          <a:stretch/>
        </p:blipFill>
        <p:spPr>
          <a:xfrm>
            <a:off x="6096907" y="2826053"/>
            <a:ext cx="3047093" cy="2336416"/>
          </a:xfrm>
          <a:prstGeom prst="rect">
            <a:avLst/>
          </a:prstGeom>
          <a:noFill/>
          <a:ln>
            <a:noFill/>
          </a:ln>
        </p:spPr>
      </p:pic>
      <p:pic>
        <p:nvPicPr>
          <p:cNvPr id="15" name="Google Shape;244;p17">
            <a:extLst>
              <a:ext uri="{FF2B5EF4-FFF2-40B4-BE49-F238E27FC236}">
                <a16:creationId xmlns:a16="http://schemas.microsoft.com/office/drawing/2014/main" id="{881D3F71-464C-754E-A79B-34D0F1B1FA5D}"/>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19590058">
            <a:off x="6749130" y="1171758"/>
            <a:ext cx="499788" cy="558687"/>
          </a:xfrm>
          <a:prstGeom prst="rect">
            <a:avLst/>
          </a:prstGeom>
          <a:noFill/>
          <a:ln>
            <a:noFill/>
          </a:ln>
        </p:spPr>
      </p:pic>
      <p:pic>
        <p:nvPicPr>
          <p:cNvPr id="16" name="Google Shape;245;p17">
            <a:extLst>
              <a:ext uri="{FF2B5EF4-FFF2-40B4-BE49-F238E27FC236}">
                <a16:creationId xmlns:a16="http://schemas.microsoft.com/office/drawing/2014/main" id="{6EE1CCDD-D3E1-3F4C-8EE7-B81A5B46558D}"/>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363582">
            <a:off x="7297246" y="1744049"/>
            <a:ext cx="411712" cy="775326"/>
          </a:xfrm>
          <a:prstGeom prst="rect">
            <a:avLst/>
          </a:prstGeom>
          <a:noFill/>
          <a:ln>
            <a:noFill/>
          </a:ln>
        </p:spPr>
      </p:pic>
      <p:pic>
        <p:nvPicPr>
          <p:cNvPr id="17" name="Google Shape;246;p17">
            <a:extLst>
              <a:ext uri="{FF2B5EF4-FFF2-40B4-BE49-F238E27FC236}">
                <a16:creationId xmlns:a16="http://schemas.microsoft.com/office/drawing/2014/main" id="{4DB95BD4-DC4E-714C-9444-C8FEC479529F}"/>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806696">
            <a:off x="7981316" y="1142147"/>
            <a:ext cx="603100" cy="598625"/>
          </a:xfrm>
          <a:prstGeom prst="rect">
            <a:avLst/>
          </a:prstGeom>
          <a:noFill/>
          <a:ln>
            <a:noFill/>
          </a:ln>
        </p:spPr>
      </p:pic>
      <p:pic>
        <p:nvPicPr>
          <p:cNvPr id="18" name="Google Shape;247;p17">
            <a:extLst>
              <a:ext uri="{FF2B5EF4-FFF2-40B4-BE49-F238E27FC236}">
                <a16:creationId xmlns:a16="http://schemas.microsoft.com/office/drawing/2014/main" id="{337A3DCE-F199-524C-85CA-C653E580A11A}"/>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21165908">
            <a:off x="7408482" y="655968"/>
            <a:ext cx="388653" cy="637283"/>
          </a:xfrm>
          <a:prstGeom prst="rect">
            <a:avLst/>
          </a:prstGeom>
          <a:noFill/>
          <a:ln>
            <a:noFill/>
          </a:ln>
        </p:spPr>
      </p:pic>
      <p:pic>
        <p:nvPicPr>
          <p:cNvPr id="21" name="Google Shape;66;p1">
            <a:extLst>
              <a:ext uri="{FF2B5EF4-FFF2-40B4-BE49-F238E27FC236}">
                <a16:creationId xmlns:a16="http://schemas.microsoft.com/office/drawing/2014/main" id="{48AD2B1F-8DF0-DF4B-B0A8-7C7941C61B14}"/>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1323228">
            <a:off x="8032260" y="2048352"/>
            <a:ext cx="421850" cy="672352"/>
          </a:xfrm>
          <a:prstGeom prst="rect">
            <a:avLst/>
          </a:prstGeom>
          <a:noFill/>
          <a:ln>
            <a:noFill/>
          </a:ln>
        </p:spPr>
      </p:pic>
    </p:spTree>
    <p:extLst>
      <p:ext uri="{BB962C8B-B14F-4D97-AF65-F5344CB8AC3E}">
        <p14:creationId xmlns:p14="http://schemas.microsoft.com/office/powerpoint/2010/main" val="160595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p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882038" y="2258094"/>
            <a:ext cx="2589276" cy="1364887"/>
          </a:xfrm>
          <a:prstGeom prst="rect">
            <a:avLst/>
          </a:prstGeom>
          <a:noFill/>
          <a:ln>
            <a:noFill/>
          </a:ln>
        </p:spPr>
      </p:pic>
      <p:sp>
        <p:nvSpPr>
          <p:cNvPr id="257" name="Google Shape;257;p18"/>
          <p:cNvSpPr txBox="1"/>
          <p:nvPr/>
        </p:nvSpPr>
        <p:spPr>
          <a:xfrm>
            <a:off x="374450" y="242048"/>
            <a:ext cx="8421600" cy="468839"/>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1100"/>
              <a:buFont typeface="Arial"/>
              <a:buNone/>
            </a:pPr>
            <a:r>
              <a:rPr lang="en-GB" sz="2000" b="1" i="0" u="none" strike="noStrike" cap="none" dirty="0">
                <a:solidFill>
                  <a:srgbClr val="000000"/>
                </a:solidFill>
                <a:latin typeface="Arial"/>
                <a:ea typeface="Arial"/>
                <a:cs typeface="Arial"/>
                <a:sym typeface="Arial"/>
              </a:rPr>
              <a:t>Misleading news: the same statistic </a:t>
            </a:r>
            <a:endParaRPr sz="2000" b="0" i="0" u="none" strike="noStrike" cap="none" dirty="0">
              <a:solidFill>
                <a:srgbClr val="000000"/>
              </a:solidFill>
              <a:latin typeface="Arial"/>
              <a:ea typeface="Arial"/>
              <a:cs typeface="Arial"/>
              <a:sym typeface="Arial"/>
            </a:endParaRPr>
          </a:p>
        </p:txBody>
      </p:sp>
      <p:sp>
        <p:nvSpPr>
          <p:cNvPr id="258" name="Google Shape;258;p18"/>
          <p:cNvSpPr/>
          <p:nvPr/>
        </p:nvSpPr>
        <p:spPr>
          <a:xfrm>
            <a:off x="414000" y="4011025"/>
            <a:ext cx="7929000" cy="826800"/>
          </a:xfrm>
          <a:prstGeom prst="rect">
            <a:avLst/>
          </a:prstGeom>
          <a:solidFill>
            <a:srgbClr val="E2D37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18"/>
          <p:cNvSpPr txBox="1">
            <a:spLocks noGrp="1"/>
          </p:cNvSpPr>
          <p:nvPr>
            <p:ph type="title"/>
          </p:nvPr>
        </p:nvSpPr>
        <p:spPr>
          <a:xfrm>
            <a:off x="1141900" y="4087875"/>
            <a:ext cx="6467700" cy="639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000000"/>
              </a:buClr>
              <a:buSzPts val="990"/>
              <a:buFont typeface="Arial"/>
              <a:buNone/>
            </a:pPr>
            <a:r>
              <a:rPr lang="en-GB" sz="1620" dirty="0"/>
              <a:t>From this example, what top tip would you give people about how to avoid being misled by numbers in the news? Write it on your sheet.</a:t>
            </a:r>
            <a:endParaRPr sz="1620" dirty="0"/>
          </a:p>
        </p:txBody>
      </p:sp>
      <p:sp>
        <p:nvSpPr>
          <p:cNvPr id="260" name="Google Shape;260;p18"/>
          <p:cNvSpPr txBox="1"/>
          <p:nvPr/>
        </p:nvSpPr>
        <p:spPr>
          <a:xfrm>
            <a:off x="374450" y="3627925"/>
            <a:ext cx="79290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1" u="none" strike="noStrike" cap="none">
                <a:solidFill>
                  <a:schemeClr val="dk1"/>
                </a:solidFill>
                <a:latin typeface="Arial"/>
                <a:ea typeface="Arial"/>
                <a:cs typeface="Arial"/>
                <a:sym typeface="Arial"/>
              </a:rPr>
              <a:t>(Note: the United Nations uses this statistic in a report about threats to wildlife)</a:t>
            </a:r>
            <a:endParaRPr sz="1000" b="0" i="1" u="none" strike="noStrike" cap="none">
              <a:solidFill>
                <a:srgbClr val="000000"/>
              </a:solidFill>
              <a:latin typeface="Arial"/>
              <a:ea typeface="Arial"/>
              <a:cs typeface="Arial"/>
              <a:sym typeface="Arial"/>
            </a:endParaRPr>
          </a:p>
        </p:txBody>
      </p:sp>
      <p:pic>
        <p:nvPicPr>
          <p:cNvPr id="261" name="Google Shape;261;p18"/>
          <p:cNvPicPr preferRelativeResize="0"/>
          <p:nvPr/>
        </p:nvPicPr>
        <p:blipFill rotWithShape="1">
          <a:blip r:embed="rId4">
            <a:alphaModFix/>
          </a:blip>
          <a:srcRect/>
          <a:stretch/>
        </p:blipFill>
        <p:spPr>
          <a:xfrm rot="442060">
            <a:off x="545583" y="3904576"/>
            <a:ext cx="534034" cy="1005598"/>
          </a:xfrm>
          <a:prstGeom prst="rect">
            <a:avLst/>
          </a:prstGeom>
          <a:noFill/>
          <a:ln>
            <a:noFill/>
          </a:ln>
        </p:spPr>
      </p:pic>
      <p:pic>
        <p:nvPicPr>
          <p:cNvPr id="262" name="Google Shape;262;p1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78530" y="853900"/>
            <a:ext cx="2670899" cy="1916194"/>
          </a:xfrm>
          <a:prstGeom prst="rect">
            <a:avLst/>
          </a:prstGeom>
          <a:noFill/>
          <a:ln>
            <a:noFill/>
          </a:ln>
        </p:spPr>
      </p:pic>
      <p:pic>
        <p:nvPicPr>
          <p:cNvPr id="263" name="Google Shape;263;p1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954425" y="755287"/>
            <a:ext cx="3126994" cy="1552496"/>
          </a:xfrm>
          <a:prstGeom prst="rect">
            <a:avLst/>
          </a:prstGeom>
          <a:noFill/>
          <a:ln>
            <a:noFill/>
          </a:ln>
        </p:spPr>
      </p:pic>
      <p:pic>
        <p:nvPicPr>
          <p:cNvPr id="264" name="Google Shape;264;p1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206301" y="409959"/>
            <a:ext cx="2381887" cy="1631910"/>
          </a:xfrm>
          <a:prstGeom prst="rect">
            <a:avLst/>
          </a:prstGeom>
          <a:noFill/>
          <a:ln>
            <a:noFill/>
          </a:ln>
        </p:spPr>
      </p:pic>
      <p:pic>
        <p:nvPicPr>
          <p:cNvPr id="265" name="Google Shape;265;p18"/>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643123" y="2118719"/>
            <a:ext cx="2353159" cy="1660844"/>
          </a:xfrm>
          <a:prstGeom prst="rect">
            <a:avLst/>
          </a:prstGeom>
          <a:noFill/>
          <a:ln>
            <a:noFill/>
          </a:ln>
        </p:spPr>
      </p:pic>
    </p:spTree>
    <p:extLst>
      <p:ext uri="{BB962C8B-B14F-4D97-AF65-F5344CB8AC3E}">
        <p14:creationId xmlns:p14="http://schemas.microsoft.com/office/powerpoint/2010/main" val="4031974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1BA85"/>
        </a:solid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4"/>
            <a:ext cx="8520600" cy="3541760"/>
          </a:xfrm>
          <a:prstGeom prst="rect">
            <a:avLst/>
          </a:prstGeom>
        </p:spPr>
        <p:txBody>
          <a:bodyPr spcFirstLastPara="1" wrap="square" lIns="91425" tIns="91425" rIns="91425" bIns="91425" anchor="t" anchorCtr="0">
            <a:normAutofit/>
          </a:bodyPr>
          <a:lstStyle/>
          <a:p>
            <a:pPr lvl="0"/>
            <a:r>
              <a:rPr lang="en-GB" sz="2400" b="1" dirty="0"/>
              <a:t>Misleading news: forced connections</a:t>
            </a:r>
            <a:br>
              <a:rPr lang="en-GB" sz="2400" dirty="0"/>
            </a:br>
            <a:br>
              <a:rPr lang="en-GB" sz="2400" dirty="0"/>
            </a:br>
            <a:r>
              <a:rPr lang="en-GB" sz="2400" dirty="0"/>
              <a:t>Sometimes people force connections between one thing and another by using the numbers as “evidence”.</a:t>
            </a:r>
            <a:br>
              <a:rPr lang="en-GB" sz="2400" dirty="0"/>
            </a:br>
            <a:br>
              <a:rPr lang="en-GB" sz="2400" dirty="0"/>
            </a:br>
            <a:r>
              <a:rPr lang="en-GB" sz="2400" dirty="0"/>
              <a:t>For example…</a:t>
            </a:r>
            <a:endParaRPr sz="2400" dirty="0"/>
          </a:p>
        </p:txBody>
      </p:sp>
      <p:pic>
        <p:nvPicPr>
          <p:cNvPr id="5" name="Google Shape;109;p4">
            <a:extLst>
              <a:ext uri="{FF2B5EF4-FFF2-40B4-BE49-F238E27FC236}">
                <a16:creationId xmlns:a16="http://schemas.microsoft.com/office/drawing/2014/main" id="{F4BC78CB-8729-FA49-A1C3-EA5BE9866637}"/>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flipH="1">
            <a:off x="7137070" y="1431025"/>
            <a:ext cx="2006930" cy="3712475"/>
          </a:xfrm>
          <a:prstGeom prst="rect">
            <a:avLst/>
          </a:prstGeom>
          <a:noFill/>
          <a:ln>
            <a:noFill/>
          </a:ln>
        </p:spPr>
      </p:pic>
      <p:pic>
        <p:nvPicPr>
          <p:cNvPr id="4" name="Picture 3">
            <a:extLst>
              <a:ext uri="{FF2B5EF4-FFF2-40B4-BE49-F238E27FC236}">
                <a16:creationId xmlns:a16="http://schemas.microsoft.com/office/drawing/2014/main" id="{F18DAACA-596D-5646-9B58-E992C1D56454}"/>
              </a:ext>
            </a:extLst>
          </p:cNvPr>
          <p:cNvPicPr>
            <a:picLocks noChangeAspect="1"/>
          </p:cNvPicPr>
          <p:nvPr/>
        </p:nvPicPr>
        <p:blipFill>
          <a:blip r:embed="rId4"/>
          <a:stretch>
            <a:fillRect/>
          </a:stretch>
        </p:blipFill>
        <p:spPr>
          <a:xfrm>
            <a:off x="0" y="3055980"/>
            <a:ext cx="6017473" cy="1943532"/>
          </a:xfrm>
          <a:prstGeom prst="rect">
            <a:avLst/>
          </a:prstGeom>
        </p:spPr>
      </p:pic>
    </p:spTree>
    <p:extLst>
      <p:ext uri="{BB962C8B-B14F-4D97-AF65-F5344CB8AC3E}">
        <p14:creationId xmlns:p14="http://schemas.microsoft.com/office/powerpoint/2010/main" val="53666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4C4CD"/>
        </a:solidFill>
        <a:effectLst/>
      </p:bgPr>
    </p:bg>
    <p:spTree>
      <p:nvGrpSpPr>
        <p:cNvPr id="1" name="Shape 160"/>
        <p:cNvGrpSpPr/>
        <p:nvPr/>
      </p:nvGrpSpPr>
      <p:grpSpPr>
        <a:xfrm>
          <a:off x="0" y="0"/>
          <a:ext cx="0" cy="0"/>
          <a:chOff x="0" y="0"/>
          <a:chExt cx="0" cy="0"/>
        </a:xfrm>
      </p:grpSpPr>
      <p:sp>
        <p:nvSpPr>
          <p:cNvPr id="161" name="Google Shape;161;p9"/>
          <p:cNvSpPr/>
          <p:nvPr/>
        </p:nvSpPr>
        <p:spPr>
          <a:xfrm>
            <a:off x="414000" y="3039307"/>
            <a:ext cx="8316300" cy="1624061"/>
          </a:xfrm>
          <a:prstGeom prst="rect">
            <a:avLst/>
          </a:prstGeom>
          <a:solidFill>
            <a:srgbClr val="DCCB4C"/>
          </a:solidFill>
          <a:ln>
            <a:noFill/>
          </a:ln>
        </p:spPr>
        <p:txBody>
          <a:bodyPr spcFirstLastPara="1" wrap="square" lIns="91425" tIns="91425" rIns="91425" bIns="91425" anchor="ctr" anchorCtr="0">
            <a:noAutofit/>
          </a:bodyPr>
          <a:lstStyle/>
          <a:p>
            <a:pPr>
              <a:buSzPts val="1400"/>
            </a:pPr>
            <a:endParaRPr/>
          </a:p>
        </p:txBody>
      </p:sp>
      <p:sp>
        <p:nvSpPr>
          <p:cNvPr id="162" name="Google Shape;162;p9"/>
          <p:cNvSpPr txBox="1">
            <a:spLocks noGrp="1"/>
          </p:cNvSpPr>
          <p:nvPr>
            <p:ph type="title"/>
          </p:nvPr>
        </p:nvSpPr>
        <p:spPr>
          <a:xfrm>
            <a:off x="491836" y="3039307"/>
            <a:ext cx="8159795" cy="571553"/>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000000"/>
              </a:buClr>
              <a:buSzPts val="990"/>
              <a:buFont typeface="Arial"/>
              <a:buNone/>
            </a:pPr>
            <a:r>
              <a:rPr lang="en-GB" sz="1620" dirty="0"/>
              <a:t>…the red line on this graph shows how much money was spent in arcades from 2000 to 2009. The black line shows data about how many people got computer-science doctorates in the same period. </a:t>
            </a:r>
            <a:br>
              <a:rPr lang="en-GB" sz="1620" dirty="0"/>
            </a:br>
            <a:br>
              <a:rPr lang="en-GB" sz="1620" dirty="0"/>
            </a:br>
            <a:r>
              <a:rPr lang="en-GB" sz="1620" dirty="0"/>
              <a:t>The graph makes it look like the two things are connected, but actually it is just a coincidence that the lines follow a similar shape. </a:t>
            </a:r>
            <a:endParaRPr sz="1620" dirty="0"/>
          </a:p>
        </p:txBody>
      </p:sp>
      <p:sp>
        <p:nvSpPr>
          <p:cNvPr id="8" name="Google Shape;284;p20">
            <a:extLst>
              <a:ext uri="{FF2B5EF4-FFF2-40B4-BE49-F238E27FC236}">
                <a16:creationId xmlns:a16="http://schemas.microsoft.com/office/drawing/2014/main" id="{DEAC8A6F-510B-F841-93A8-93D914338F58}"/>
              </a:ext>
            </a:extLst>
          </p:cNvPr>
          <p:cNvSpPr txBox="1"/>
          <p:nvPr/>
        </p:nvSpPr>
        <p:spPr>
          <a:xfrm>
            <a:off x="350159" y="4786008"/>
            <a:ext cx="2464377" cy="249235"/>
          </a:xfrm>
          <a:prstGeom prst="rect">
            <a:avLst/>
          </a:prstGeom>
          <a:noFill/>
          <a:ln>
            <a:noFill/>
          </a:ln>
        </p:spPr>
        <p:txBody>
          <a:bodyPr spcFirstLastPara="1" wrap="square" lIns="91425" tIns="91425" rIns="91425" bIns="91425" anchor="b" anchorCtr="0">
            <a:noAutofit/>
          </a:bodyPr>
          <a:lstStyle/>
          <a:p>
            <a:pPr>
              <a:buSzPts val="2000"/>
            </a:pPr>
            <a:r>
              <a:rPr lang="en-GB" sz="900" i="1" dirty="0">
                <a:solidFill>
                  <a:schemeClr val="tx1"/>
                </a:solidFill>
              </a:rPr>
              <a:t>These graphs are taken from </a:t>
            </a:r>
            <a:r>
              <a:rPr lang="en-GB" sz="900" i="1" dirty="0" err="1">
                <a:solidFill>
                  <a:srgbClr val="FF0000"/>
                </a:solidFill>
                <a:hlinkClick r:id="rId3">
                  <a:extLst>
                    <a:ext uri="{A12FA001-AC4F-418D-AE19-62706E023703}">
                      <ahyp:hlinkClr xmlns:ahyp="http://schemas.microsoft.com/office/drawing/2018/hyperlinkcolor" val="tx"/>
                    </a:ext>
                  </a:extLst>
                </a:hlinkClick>
              </a:rPr>
              <a:t>tylervigen.com</a:t>
            </a:r>
            <a:endParaRPr lang="en-GB" sz="800" i="1" dirty="0">
              <a:solidFill>
                <a:srgbClr val="FF0000"/>
              </a:solidFill>
            </a:endParaRPr>
          </a:p>
        </p:txBody>
      </p:sp>
      <p:pic>
        <p:nvPicPr>
          <p:cNvPr id="11" name="Picture 10">
            <a:extLst>
              <a:ext uri="{FF2B5EF4-FFF2-40B4-BE49-F238E27FC236}">
                <a16:creationId xmlns:a16="http://schemas.microsoft.com/office/drawing/2014/main" id="{F251B02F-4959-2F49-8B78-6DB24C2273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20856" y="298680"/>
            <a:ext cx="5241607" cy="2558956"/>
          </a:xfrm>
          <a:prstGeom prst="rect">
            <a:avLst/>
          </a:prstGeom>
        </p:spPr>
      </p:pic>
    </p:spTree>
    <p:extLst>
      <p:ext uri="{BB962C8B-B14F-4D97-AF65-F5344CB8AC3E}">
        <p14:creationId xmlns:p14="http://schemas.microsoft.com/office/powerpoint/2010/main" val="3466352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4C4CD"/>
        </a:solidFill>
        <a:effectLst/>
      </p:bgPr>
    </p:bg>
    <p:spTree>
      <p:nvGrpSpPr>
        <p:cNvPr id="1" name="Shape 160"/>
        <p:cNvGrpSpPr/>
        <p:nvPr/>
      </p:nvGrpSpPr>
      <p:grpSpPr>
        <a:xfrm>
          <a:off x="0" y="0"/>
          <a:ext cx="0" cy="0"/>
          <a:chOff x="0" y="0"/>
          <a:chExt cx="0" cy="0"/>
        </a:xfrm>
      </p:grpSpPr>
      <p:sp>
        <p:nvSpPr>
          <p:cNvPr id="161" name="Google Shape;161;p9"/>
          <p:cNvSpPr/>
          <p:nvPr/>
        </p:nvSpPr>
        <p:spPr>
          <a:xfrm>
            <a:off x="414000" y="3547343"/>
            <a:ext cx="8316300" cy="1083600"/>
          </a:xfrm>
          <a:prstGeom prst="rect">
            <a:avLst/>
          </a:prstGeom>
          <a:solidFill>
            <a:srgbClr val="DCCB4C"/>
          </a:solidFill>
          <a:ln>
            <a:noFill/>
          </a:ln>
        </p:spPr>
        <p:txBody>
          <a:bodyPr spcFirstLastPara="1" wrap="square" lIns="91425" tIns="91425" rIns="91425" bIns="91425" anchor="ctr" anchorCtr="0">
            <a:noAutofit/>
          </a:bodyPr>
          <a:lstStyle/>
          <a:p>
            <a:pPr>
              <a:buSzPts val="1400"/>
            </a:pPr>
            <a:endParaRPr/>
          </a:p>
        </p:txBody>
      </p:sp>
      <p:sp>
        <p:nvSpPr>
          <p:cNvPr id="162" name="Google Shape;162;p9"/>
          <p:cNvSpPr txBox="1">
            <a:spLocks noGrp="1"/>
          </p:cNvSpPr>
          <p:nvPr>
            <p:ph type="title"/>
          </p:nvPr>
        </p:nvSpPr>
        <p:spPr>
          <a:xfrm>
            <a:off x="1302328" y="3675743"/>
            <a:ext cx="7897000" cy="826800"/>
          </a:xfrm>
          <a:prstGeom prst="rect">
            <a:avLst/>
          </a:prstGeom>
          <a:noFill/>
          <a:ln>
            <a:noFill/>
          </a:ln>
        </p:spPr>
        <p:txBody>
          <a:bodyPr spcFirstLastPara="1" wrap="square" lIns="91425" tIns="91425" rIns="91425" bIns="91425" anchor="t" anchorCtr="0">
            <a:noAutofit/>
          </a:bodyPr>
          <a:lstStyle/>
          <a:p>
            <a:pPr lvl="0">
              <a:buClr>
                <a:srgbClr val="000000"/>
              </a:buClr>
              <a:buSzPts val="990"/>
            </a:pPr>
            <a:r>
              <a:rPr lang="en-GB" sz="1800" dirty="0"/>
              <a:t>What might people think if they saw this graph? </a:t>
            </a:r>
            <a:br>
              <a:rPr lang="en-GB" sz="1800" dirty="0"/>
            </a:br>
            <a:r>
              <a:rPr lang="en-GB" sz="1800" dirty="0"/>
              <a:t>Why might the owner of an arcade share this graph?</a:t>
            </a:r>
            <a:endParaRPr sz="1620" dirty="0"/>
          </a:p>
        </p:txBody>
      </p:sp>
      <p:pic>
        <p:nvPicPr>
          <p:cNvPr id="7" name="Google Shape;175;p10"/>
          <p:cNvPicPr preferRelativeResize="0"/>
          <p:nvPr/>
        </p:nvPicPr>
        <p:blipFill rotWithShape="1">
          <a:blip r:embed="rId3">
            <a:alphaModFix/>
          </a:blip>
          <a:srcRect/>
          <a:stretch/>
        </p:blipFill>
        <p:spPr>
          <a:xfrm rot="442060">
            <a:off x="545583" y="3593294"/>
            <a:ext cx="534034" cy="1005598"/>
          </a:xfrm>
          <a:prstGeom prst="rect">
            <a:avLst/>
          </a:prstGeom>
          <a:noFill/>
          <a:ln>
            <a:noFill/>
          </a:ln>
        </p:spPr>
      </p:pic>
      <p:sp>
        <p:nvSpPr>
          <p:cNvPr id="9" name="Google Shape;284;p20">
            <a:extLst>
              <a:ext uri="{FF2B5EF4-FFF2-40B4-BE49-F238E27FC236}">
                <a16:creationId xmlns:a16="http://schemas.microsoft.com/office/drawing/2014/main" id="{A89231C9-5E97-D044-8F7F-8D9FEDB9E3A1}"/>
              </a:ext>
            </a:extLst>
          </p:cNvPr>
          <p:cNvSpPr txBox="1"/>
          <p:nvPr/>
        </p:nvSpPr>
        <p:spPr>
          <a:xfrm>
            <a:off x="350159" y="4786008"/>
            <a:ext cx="2464377" cy="249235"/>
          </a:xfrm>
          <a:prstGeom prst="rect">
            <a:avLst/>
          </a:prstGeom>
          <a:noFill/>
          <a:ln>
            <a:noFill/>
          </a:ln>
        </p:spPr>
        <p:txBody>
          <a:bodyPr spcFirstLastPara="1" wrap="square" lIns="91425" tIns="91425" rIns="91425" bIns="91425" anchor="b" anchorCtr="0">
            <a:noAutofit/>
          </a:bodyPr>
          <a:lstStyle/>
          <a:p>
            <a:pPr>
              <a:buSzPts val="2000"/>
            </a:pPr>
            <a:r>
              <a:rPr lang="en-GB" sz="900" i="1" dirty="0">
                <a:solidFill>
                  <a:schemeClr val="tx1"/>
                </a:solidFill>
              </a:rPr>
              <a:t>These graphs are taken from </a:t>
            </a:r>
            <a:r>
              <a:rPr lang="en-GB" sz="900" i="1" dirty="0" err="1">
                <a:solidFill>
                  <a:srgbClr val="FF0000"/>
                </a:solidFill>
                <a:hlinkClick r:id="rId4">
                  <a:extLst>
                    <a:ext uri="{A12FA001-AC4F-418D-AE19-62706E023703}">
                      <ahyp:hlinkClr xmlns:ahyp="http://schemas.microsoft.com/office/drawing/2018/hyperlinkcolor" val="tx"/>
                    </a:ext>
                  </a:extLst>
                </a:hlinkClick>
              </a:rPr>
              <a:t>tylervigen.com</a:t>
            </a:r>
            <a:endParaRPr lang="en-GB" sz="800" i="1" dirty="0">
              <a:solidFill>
                <a:srgbClr val="FF0000"/>
              </a:solidFill>
            </a:endParaRPr>
          </a:p>
        </p:txBody>
      </p:sp>
      <p:pic>
        <p:nvPicPr>
          <p:cNvPr id="11" name="Picture 10">
            <a:extLst>
              <a:ext uri="{FF2B5EF4-FFF2-40B4-BE49-F238E27FC236}">
                <a16:creationId xmlns:a16="http://schemas.microsoft.com/office/drawing/2014/main" id="{835D26DC-9193-224D-B620-7FDDF1DFAF4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94915" y="298680"/>
            <a:ext cx="6185453" cy="3019742"/>
          </a:xfrm>
          <a:prstGeom prst="rect">
            <a:avLst/>
          </a:prstGeom>
        </p:spPr>
      </p:pic>
    </p:spTree>
    <p:extLst>
      <p:ext uri="{BB962C8B-B14F-4D97-AF65-F5344CB8AC3E}">
        <p14:creationId xmlns:p14="http://schemas.microsoft.com/office/powerpoint/2010/main" val="1442482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4C4CD"/>
        </a:solidFill>
        <a:effectLst/>
      </p:bgPr>
    </p:bg>
    <p:spTree>
      <p:nvGrpSpPr>
        <p:cNvPr id="1" name="Shape 170"/>
        <p:cNvGrpSpPr/>
        <p:nvPr/>
      </p:nvGrpSpPr>
      <p:grpSpPr>
        <a:xfrm>
          <a:off x="0" y="0"/>
          <a:ext cx="0" cy="0"/>
          <a:chOff x="0" y="0"/>
          <a:chExt cx="0" cy="0"/>
        </a:xfrm>
      </p:grpSpPr>
      <p:sp>
        <p:nvSpPr>
          <p:cNvPr id="172" name="Google Shape;172;p10"/>
          <p:cNvSpPr txBox="1"/>
          <p:nvPr/>
        </p:nvSpPr>
        <p:spPr>
          <a:xfrm>
            <a:off x="350158" y="465513"/>
            <a:ext cx="2359791" cy="3200651"/>
          </a:xfrm>
          <a:prstGeom prst="rect">
            <a:avLst/>
          </a:prstGeom>
          <a:noFill/>
          <a:ln>
            <a:noFill/>
          </a:ln>
        </p:spPr>
        <p:txBody>
          <a:bodyPr spcFirstLastPara="1" wrap="square" lIns="91425" tIns="91425" rIns="91425" bIns="91425" anchor="t" anchorCtr="0">
            <a:noAutofit/>
          </a:bodyPr>
          <a:lstStyle/>
          <a:p>
            <a:pPr>
              <a:buSzPts val="1400"/>
            </a:pPr>
            <a:r>
              <a:rPr lang="en-GB" sz="1800" dirty="0">
                <a:solidFill>
                  <a:schemeClr val="tx1"/>
                </a:solidFill>
              </a:rPr>
              <a:t>Just because two data sets have similar patterns does not mean that people should make an assumption that one thing is connected to (or causes) another. This can lead to misinformation.</a:t>
            </a:r>
            <a:endParaRPr sz="2100" dirty="0">
              <a:solidFill>
                <a:schemeClr val="tx1"/>
              </a:solidFill>
            </a:endParaRPr>
          </a:p>
        </p:txBody>
      </p:sp>
      <p:sp>
        <p:nvSpPr>
          <p:cNvPr id="173" name="Google Shape;173;p10"/>
          <p:cNvSpPr/>
          <p:nvPr/>
        </p:nvSpPr>
        <p:spPr>
          <a:xfrm>
            <a:off x="422450" y="3678257"/>
            <a:ext cx="8316300" cy="1119337"/>
          </a:xfrm>
          <a:prstGeom prst="rect">
            <a:avLst/>
          </a:prstGeom>
          <a:solidFill>
            <a:srgbClr val="DCCB4C"/>
          </a:solidFill>
          <a:ln>
            <a:noFill/>
          </a:ln>
        </p:spPr>
        <p:txBody>
          <a:bodyPr spcFirstLastPara="1" wrap="square" lIns="91425" tIns="91425" rIns="91425" bIns="91425" anchor="ctr" anchorCtr="0">
            <a:noAutofit/>
          </a:bodyPr>
          <a:lstStyle/>
          <a:p>
            <a:pPr>
              <a:buSzPts val="1400"/>
            </a:pPr>
            <a:endParaRPr/>
          </a:p>
        </p:txBody>
      </p:sp>
      <p:sp>
        <p:nvSpPr>
          <p:cNvPr id="174" name="Google Shape;174;p10"/>
          <p:cNvSpPr txBox="1">
            <a:spLocks noGrp="1"/>
          </p:cNvSpPr>
          <p:nvPr>
            <p:ph type="title"/>
          </p:nvPr>
        </p:nvSpPr>
        <p:spPr>
          <a:xfrm>
            <a:off x="1252965" y="3678257"/>
            <a:ext cx="7522810" cy="81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990"/>
              <a:buFont typeface="Arial"/>
              <a:buNone/>
            </a:pPr>
            <a:r>
              <a:rPr lang="en-GB" sz="1620" dirty="0"/>
              <a:t>Similarly, this graph seems to show a connection between people who eat mozzarella cheese and people who get a doctorate in civil-engineering. In reality, there is no connection. But who might want to share this graph anyway? Why?</a:t>
            </a:r>
            <a:endParaRPr sz="1620" dirty="0"/>
          </a:p>
        </p:txBody>
      </p:sp>
      <p:pic>
        <p:nvPicPr>
          <p:cNvPr id="175" name="Google Shape;175;p10"/>
          <p:cNvPicPr preferRelativeResize="0"/>
          <p:nvPr/>
        </p:nvPicPr>
        <p:blipFill rotWithShape="1">
          <a:blip r:embed="rId3">
            <a:alphaModFix/>
          </a:blip>
          <a:srcRect/>
          <a:stretch/>
        </p:blipFill>
        <p:spPr>
          <a:xfrm rot="442060">
            <a:off x="545583" y="3761906"/>
            <a:ext cx="534034" cy="1005598"/>
          </a:xfrm>
          <a:prstGeom prst="rect">
            <a:avLst/>
          </a:prstGeom>
          <a:noFill/>
          <a:ln>
            <a:noFill/>
          </a:ln>
        </p:spPr>
      </p:pic>
      <p:sp>
        <p:nvSpPr>
          <p:cNvPr id="7" name="Google Shape;284;p20">
            <a:extLst>
              <a:ext uri="{FF2B5EF4-FFF2-40B4-BE49-F238E27FC236}">
                <a16:creationId xmlns:a16="http://schemas.microsoft.com/office/drawing/2014/main" id="{F291430F-9BBB-3A43-A881-EC0D39B99223}"/>
              </a:ext>
            </a:extLst>
          </p:cNvPr>
          <p:cNvSpPr txBox="1"/>
          <p:nvPr/>
        </p:nvSpPr>
        <p:spPr>
          <a:xfrm>
            <a:off x="350159" y="4863828"/>
            <a:ext cx="2464377" cy="249235"/>
          </a:xfrm>
          <a:prstGeom prst="rect">
            <a:avLst/>
          </a:prstGeom>
          <a:noFill/>
          <a:ln>
            <a:noFill/>
          </a:ln>
        </p:spPr>
        <p:txBody>
          <a:bodyPr spcFirstLastPara="1" wrap="square" lIns="91425" tIns="91425" rIns="91425" bIns="91425" anchor="b" anchorCtr="0">
            <a:noAutofit/>
          </a:bodyPr>
          <a:lstStyle/>
          <a:p>
            <a:pPr>
              <a:buSzPts val="2000"/>
            </a:pPr>
            <a:r>
              <a:rPr lang="en-GB" sz="900" i="1" dirty="0">
                <a:solidFill>
                  <a:schemeClr val="tx1"/>
                </a:solidFill>
              </a:rPr>
              <a:t>These graphs are taken from </a:t>
            </a:r>
            <a:r>
              <a:rPr lang="en-GB" sz="900" i="1" dirty="0" err="1">
                <a:solidFill>
                  <a:srgbClr val="FF0000"/>
                </a:solidFill>
                <a:hlinkClick r:id="rId4">
                  <a:extLst>
                    <a:ext uri="{A12FA001-AC4F-418D-AE19-62706E023703}">
                      <ahyp:hlinkClr xmlns:ahyp="http://schemas.microsoft.com/office/drawing/2018/hyperlinkcolor" val="tx"/>
                    </a:ext>
                  </a:extLst>
                </a:hlinkClick>
              </a:rPr>
              <a:t>tylervigen.com</a:t>
            </a:r>
            <a:endParaRPr lang="en-GB" sz="800" i="1" dirty="0">
              <a:solidFill>
                <a:srgbClr val="FF0000"/>
              </a:solidFill>
            </a:endParaRPr>
          </a:p>
        </p:txBody>
      </p:sp>
      <p:pic>
        <p:nvPicPr>
          <p:cNvPr id="11" name="Picture 10">
            <a:extLst>
              <a:ext uri="{FF2B5EF4-FFF2-40B4-BE49-F238E27FC236}">
                <a16:creationId xmlns:a16="http://schemas.microsoft.com/office/drawing/2014/main" id="{025C576D-E7F1-8F47-A5D2-780657D9186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14536" y="605340"/>
            <a:ext cx="5883960" cy="2920996"/>
          </a:xfrm>
          <a:prstGeom prst="rect">
            <a:avLst/>
          </a:prstGeom>
        </p:spPr>
      </p:pic>
    </p:spTree>
    <p:extLst>
      <p:ext uri="{BB962C8B-B14F-4D97-AF65-F5344CB8AC3E}">
        <p14:creationId xmlns:p14="http://schemas.microsoft.com/office/powerpoint/2010/main" val="3399900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1BA85"/>
        </a:solid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4"/>
            <a:ext cx="5127199" cy="354176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400" b="1" dirty="0"/>
              <a:t>Misleading news: bad evidence</a:t>
            </a:r>
            <a:br>
              <a:rPr lang="en-GB" sz="2400" dirty="0"/>
            </a:br>
            <a:br>
              <a:rPr lang="en-GB" sz="2400" dirty="0"/>
            </a:br>
            <a:r>
              <a:rPr lang="en-GB" sz="2400" dirty="0"/>
              <a:t>Sometimes people use numbers in the news as evidence to support their argument. </a:t>
            </a:r>
            <a:br>
              <a:rPr lang="en-GB" sz="2400" dirty="0"/>
            </a:br>
            <a:br>
              <a:rPr lang="en-GB" sz="2400" dirty="0"/>
            </a:br>
            <a:r>
              <a:rPr lang="en-GB" sz="2400" dirty="0"/>
              <a:t>However, people do not always use numbers correctly and this means they can come to wrong conclusions.</a:t>
            </a:r>
            <a:br>
              <a:rPr lang="en-GB" sz="2400" dirty="0"/>
            </a:br>
            <a:br>
              <a:rPr lang="en-GB" sz="2400" dirty="0"/>
            </a:br>
            <a:r>
              <a:rPr lang="en-GB" sz="2400" dirty="0"/>
              <a:t>For example…</a:t>
            </a:r>
            <a:endParaRPr sz="2400" dirty="0"/>
          </a:p>
        </p:txBody>
      </p:sp>
      <p:pic>
        <p:nvPicPr>
          <p:cNvPr id="6" name="Google Shape;413;p30">
            <a:extLst>
              <a:ext uri="{FF2B5EF4-FFF2-40B4-BE49-F238E27FC236}">
                <a16:creationId xmlns:a16="http://schemas.microsoft.com/office/drawing/2014/main" id="{3AB7D596-13BB-8340-8E60-8F31CF5E4980}"/>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382875" y="830050"/>
            <a:ext cx="3653274" cy="4313452"/>
          </a:xfrm>
          <a:prstGeom prst="rect">
            <a:avLst/>
          </a:prstGeom>
          <a:noFill/>
          <a:ln>
            <a:noFill/>
          </a:ln>
        </p:spPr>
      </p:pic>
      <p:pic>
        <p:nvPicPr>
          <p:cNvPr id="7" name="Google Shape;415;p30">
            <a:extLst>
              <a:ext uri="{FF2B5EF4-FFF2-40B4-BE49-F238E27FC236}">
                <a16:creationId xmlns:a16="http://schemas.microsoft.com/office/drawing/2014/main" id="{BE6F16D7-2BC5-0E49-B6D0-79C3FD75C345}"/>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721178">
            <a:off x="7922639" y="1840274"/>
            <a:ext cx="480970" cy="598077"/>
          </a:xfrm>
          <a:prstGeom prst="rect">
            <a:avLst/>
          </a:prstGeom>
          <a:noFill/>
          <a:ln>
            <a:noFill/>
          </a:ln>
        </p:spPr>
      </p:pic>
      <p:pic>
        <p:nvPicPr>
          <p:cNvPr id="8" name="Google Shape;416;p30">
            <a:extLst>
              <a:ext uri="{FF2B5EF4-FFF2-40B4-BE49-F238E27FC236}">
                <a16:creationId xmlns:a16="http://schemas.microsoft.com/office/drawing/2014/main" id="{92360821-4604-A24B-A53B-EDE3C6AF5F43}"/>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1722566">
            <a:off x="5582548" y="2160129"/>
            <a:ext cx="396578" cy="640967"/>
          </a:xfrm>
          <a:prstGeom prst="rect">
            <a:avLst/>
          </a:prstGeom>
          <a:noFill/>
          <a:ln>
            <a:noFill/>
          </a:ln>
        </p:spPr>
      </p:pic>
      <p:pic>
        <p:nvPicPr>
          <p:cNvPr id="9" name="Google Shape;417;p30">
            <a:extLst>
              <a:ext uri="{FF2B5EF4-FFF2-40B4-BE49-F238E27FC236}">
                <a16:creationId xmlns:a16="http://schemas.microsoft.com/office/drawing/2014/main" id="{3534F1C5-950F-4E47-9B0D-DB5AC541BF2A}"/>
              </a:ext>
            </a:extLst>
          </p:cNvPr>
          <p:cNvPicPr preferRelativeResize="0"/>
          <p:nvPr/>
        </p:nvPicPr>
        <p:blipFill rotWithShape="1">
          <a:blip r:embed="rId6">
            <a:alphaModFix/>
          </a:blip>
          <a:srcRect/>
          <a:stretch/>
        </p:blipFill>
        <p:spPr>
          <a:xfrm>
            <a:off x="7116525" y="830050"/>
            <a:ext cx="749098" cy="879675"/>
          </a:xfrm>
          <a:prstGeom prst="rect">
            <a:avLst/>
          </a:prstGeom>
          <a:noFill/>
          <a:ln>
            <a:noFill/>
          </a:ln>
        </p:spPr>
      </p:pic>
    </p:spTree>
    <p:extLst>
      <p:ext uri="{BB962C8B-B14F-4D97-AF65-F5344CB8AC3E}">
        <p14:creationId xmlns:p14="http://schemas.microsoft.com/office/powerpoint/2010/main" val="740815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23537"/>
        </a:solidFill>
        <a:effectLst/>
      </p:bgPr>
    </p:bg>
    <p:spTree>
      <p:nvGrpSpPr>
        <p:cNvPr id="1" name="Shape 191"/>
        <p:cNvGrpSpPr/>
        <p:nvPr/>
      </p:nvGrpSpPr>
      <p:grpSpPr>
        <a:xfrm>
          <a:off x="0" y="0"/>
          <a:ext cx="0" cy="0"/>
          <a:chOff x="0" y="0"/>
          <a:chExt cx="0" cy="0"/>
        </a:xfrm>
      </p:grpSpPr>
      <p:sp>
        <p:nvSpPr>
          <p:cNvPr id="192" name="Google Shape;192;p13"/>
          <p:cNvSpPr txBox="1"/>
          <p:nvPr/>
        </p:nvSpPr>
        <p:spPr>
          <a:xfrm>
            <a:off x="408525" y="216966"/>
            <a:ext cx="4447800" cy="632312"/>
          </a:xfrm>
          <a:prstGeom prst="rect">
            <a:avLst/>
          </a:prstGeom>
          <a:noFill/>
          <a:ln>
            <a:noFill/>
          </a:ln>
        </p:spPr>
        <p:txBody>
          <a:bodyPr spcFirstLastPara="1" wrap="square" lIns="91425" tIns="91425" rIns="91425" bIns="91425" anchor="b" anchorCtr="0">
            <a:normAutofit/>
          </a:bodyPr>
          <a:lstStyle/>
          <a:p>
            <a:pPr>
              <a:buSzPts val="2000"/>
            </a:pPr>
            <a:r>
              <a:rPr lang="en-GB" sz="1800" b="1" dirty="0">
                <a:solidFill>
                  <a:srgbClr val="FFFFFF"/>
                </a:solidFill>
              </a:rPr>
              <a:t>...look at this.</a:t>
            </a:r>
            <a:endParaRPr sz="1600" dirty="0">
              <a:solidFill>
                <a:srgbClr val="FFFFFF"/>
              </a:solidFill>
            </a:endParaRPr>
          </a:p>
        </p:txBody>
      </p:sp>
      <p:sp>
        <p:nvSpPr>
          <p:cNvPr id="193" name="Google Shape;193;p13"/>
          <p:cNvSpPr txBox="1"/>
          <p:nvPr/>
        </p:nvSpPr>
        <p:spPr>
          <a:xfrm>
            <a:off x="405339" y="723825"/>
            <a:ext cx="4245900" cy="2252488"/>
          </a:xfrm>
          <a:prstGeom prst="rect">
            <a:avLst/>
          </a:prstGeom>
          <a:noFill/>
          <a:ln>
            <a:noFill/>
          </a:ln>
        </p:spPr>
        <p:txBody>
          <a:bodyPr spcFirstLastPara="1" wrap="square" lIns="91425" tIns="91425" rIns="91425" bIns="91425" anchor="b" anchorCtr="0">
            <a:normAutofit/>
          </a:bodyPr>
          <a:lstStyle/>
          <a:p>
            <a:pPr>
              <a:lnSpc>
                <a:spcPct val="115000"/>
              </a:lnSpc>
              <a:spcBef>
                <a:spcPts val="1200"/>
              </a:spcBef>
              <a:buSzPts val="1100"/>
            </a:pPr>
            <a:r>
              <a:rPr lang="en-GB" sz="1500" dirty="0">
                <a:solidFill>
                  <a:srgbClr val="FFFFFF"/>
                </a:solidFill>
              </a:rPr>
              <a:t>A shopkeeper stocks apples and bananas, which are ordered from abroad. </a:t>
            </a:r>
            <a:endParaRPr sz="1500" dirty="0">
              <a:solidFill>
                <a:srgbClr val="FFFFFF"/>
              </a:solidFill>
            </a:endParaRPr>
          </a:p>
          <a:p>
            <a:pPr>
              <a:lnSpc>
                <a:spcPct val="115000"/>
              </a:lnSpc>
              <a:spcBef>
                <a:spcPts val="1200"/>
              </a:spcBef>
              <a:buSzPts val="1100"/>
            </a:pPr>
            <a:r>
              <a:rPr lang="en-GB" sz="1500" dirty="0">
                <a:solidFill>
                  <a:srgbClr val="FFFFFF"/>
                </a:solidFill>
              </a:rPr>
              <a:t>By the time the fruit arrives at the shop to be sold, some fruit is always mouldy.</a:t>
            </a:r>
            <a:endParaRPr sz="1500" dirty="0">
              <a:solidFill>
                <a:srgbClr val="FFFFFF"/>
              </a:solidFill>
            </a:endParaRPr>
          </a:p>
          <a:p>
            <a:pPr>
              <a:lnSpc>
                <a:spcPct val="115000"/>
              </a:lnSpc>
              <a:spcBef>
                <a:spcPts val="1200"/>
              </a:spcBef>
              <a:buSzPts val="1100"/>
            </a:pPr>
            <a:r>
              <a:rPr lang="en-GB" sz="1500" dirty="0">
                <a:solidFill>
                  <a:srgbClr val="FFFFFF"/>
                </a:solidFill>
              </a:rPr>
              <a:t>Usually 10% of the mouldy fruit is apples and 90% of the mouldy fruit is bananas</a:t>
            </a:r>
            <a:endParaRPr sz="1500" dirty="0">
              <a:solidFill>
                <a:srgbClr val="FFFFFF"/>
              </a:solidFill>
            </a:endParaRPr>
          </a:p>
        </p:txBody>
      </p:sp>
      <p:sp>
        <p:nvSpPr>
          <p:cNvPr id="194" name="Google Shape;194;p13"/>
          <p:cNvSpPr/>
          <p:nvPr/>
        </p:nvSpPr>
        <p:spPr>
          <a:xfrm>
            <a:off x="485925" y="3677100"/>
            <a:ext cx="4091100" cy="1137900"/>
          </a:xfrm>
          <a:prstGeom prst="rect">
            <a:avLst/>
          </a:prstGeom>
          <a:solidFill>
            <a:srgbClr val="DFDFD9"/>
          </a:solidFill>
          <a:ln>
            <a:noFill/>
          </a:ln>
        </p:spPr>
        <p:txBody>
          <a:bodyPr spcFirstLastPara="1" wrap="square" lIns="91425" tIns="91425" rIns="91425" bIns="91425" anchor="ctr" anchorCtr="0">
            <a:noAutofit/>
          </a:bodyPr>
          <a:lstStyle/>
          <a:p>
            <a:pPr>
              <a:buSzPts val="1400"/>
            </a:pPr>
            <a:endParaRPr/>
          </a:p>
        </p:txBody>
      </p:sp>
      <p:sp>
        <p:nvSpPr>
          <p:cNvPr id="195" name="Google Shape;195;p13"/>
          <p:cNvSpPr txBox="1"/>
          <p:nvPr/>
        </p:nvSpPr>
        <p:spPr>
          <a:xfrm>
            <a:off x="1458525" y="3744300"/>
            <a:ext cx="3118500" cy="1003500"/>
          </a:xfrm>
          <a:prstGeom prst="rect">
            <a:avLst/>
          </a:prstGeom>
          <a:noFill/>
          <a:ln>
            <a:noFill/>
          </a:ln>
        </p:spPr>
        <p:txBody>
          <a:bodyPr spcFirstLastPara="1" wrap="square" lIns="91425" tIns="91425" rIns="91425" bIns="91425" anchor="t" anchorCtr="0">
            <a:spAutoFit/>
          </a:bodyPr>
          <a:lstStyle/>
          <a:p>
            <a:pPr>
              <a:lnSpc>
                <a:spcPct val="95000"/>
              </a:lnSpc>
              <a:spcAft>
                <a:spcPts val="1200"/>
              </a:spcAft>
              <a:buSzPts val="1400"/>
            </a:pPr>
            <a:r>
              <a:rPr lang="en-GB">
                <a:solidFill>
                  <a:srgbClr val="121212"/>
                </a:solidFill>
              </a:rPr>
              <a:t>Which fruit is more likely to be mouldy by the time it arrives at the shop? What advice would you give </a:t>
            </a:r>
            <a:br>
              <a:rPr lang="en-GB">
                <a:solidFill>
                  <a:srgbClr val="121212"/>
                </a:solidFill>
              </a:rPr>
            </a:br>
            <a:r>
              <a:rPr lang="en-GB">
                <a:solidFill>
                  <a:srgbClr val="121212"/>
                </a:solidFill>
              </a:rPr>
              <a:t>to the shopkeeper?</a:t>
            </a:r>
            <a:endParaRPr/>
          </a:p>
        </p:txBody>
      </p:sp>
      <p:pic>
        <p:nvPicPr>
          <p:cNvPr id="196" name="Google Shape;196;p1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018850" y="173300"/>
            <a:ext cx="3752849" cy="4796900"/>
          </a:xfrm>
          <a:prstGeom prst="rect">
            <a:avLst/>
          </a:prstGeom>
          <a:noFill/>
          <a:ln>
            <a:noFill/>
          </a:ln>
        </p:spPr>
      </p:pic>
      <p:sp>
        <p:nvSpPr>
          <p:cNvPr id="197" name="Google Shape;197;p13"/>
          <p:cNvSpPr/>
          <p:nvPr/>
        </p:nvSpPr>
        <p:spPr>
          <a:xfrm>
            <a:off x="5199775" y="405225"/>
            <a:ext cx="3413100" cy="4357200"/>
          </a:xfrm>
          <a:prstGeom prst="rect">
            <a:avLst/>
          </a:prstGeom>
          <a:solidFill>
            <a:schemeClr val="lt1"/>
          </a:solidFill>
          <a:ln>
            <a:noFill/>
          </a:ln>
        </p:spPr>
        <p:txBody>
          <a:bodyPr spcFirstLastPara="1" wrap="square" lIns="91425" tIns="91425" rIns="91425" bIns="91425" anchor="ctr" anchorCtr="0">
            <a:noAutofit/>
          </a:bodyPr>
          <a:lstStyle/>
          <a:p>
            <a:pPr>
              <a:buSzPts val="1400"/>
            </a:pPr>
            <a:endParaRPr/>
          </a:p>
        </p:txBody>
      </p:sp>
      <p:pic>
        <p:nvPicPr>
          <p:cNvPr id="198" name="Google Shape;198;p13"/>
          <p:cNvPicPr preferRelativeResize="0"/>
          <p:nvPr/>
        </p:nvPicPr>
        <p:blipFill rotWithShape="1">
          <a:blip r:embed="rId4">
            <a:alphaModFix/>
          </a:blip>
          <a:srcRect/>
          <a:stretch/>
        </p:blipFill>
        <p:spPr>
          <a:xfrm rot="442049">
            <a:off x="654629" y="3604224"/>
            <a:ext cx="597220" cy="1124555"/>
          </a:xfrm>
          <a:prstGeom prst="rect">
            <a:avLst/>
          </a:prstGeom>
          <a:noFill/>
          <a:ln>
            <a:noFill/>
          </a:ln>
        </p:spPr>
      </p:pic>
      <p:pic>
        <p:nvPicPr>
          <p:cNvPr id="199" name="Google Shape;199;p1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rot="300983">
            <a:off x="6791770" y="1023250"/>
            <a:ext cx="1670631" cy="3442050"/>
          </a:xfrm>
          <a:prstGeom prst="rect">
            <a:avLst/>
          </a:prstGeom>
          <a:noFill/>
          <a:ln>
            <a:noFill/>
          </a:ln>
        </p:spPr>
      </p:pic>
      <p:pic>
        <p:nvPicPr>
          <p:cNvPr id="200" name="Google Shape;200;p13"/>
          <p:cNvPicPr preferRelativeResize="0"/>
          <p:nvPr/>
        </p:nvPicPr>
        <p:blipFill rotWithShape="1">
          <a:blip r:embed="rId6" cstate="screen">
            <a:alphaModFix/>
            <a:extLst>
              <a:ext uri="{28A0092B-C50C-407E-A947-70E740481C1C}">
                <a14:useLocalDpi xmlns:a14="http://schemas.microsoft.com/office/drawing/2010/main"/>
              </a:ext>
            </a:extLst>
          </a:blip>
          <a:srcRect t="22600"/>
          <a:stretch/>
        </p:blipFill>
        <p:spPr>
          <a:xfrm>
            <a:off x="5376200" y="723825"/>
            <a:ext cx="1780725" cy="2181349"/>
          </a:xfrm>
          <a:prstGeom prst="rect">
            <a:avLst/>
          </a:prstGeom>
          <a:noFill/>
          <a:ln>
            <a:noFill/>
          </a:ln>
        </p:spPr>
      </p:pic>
    </p:spTree>
    <p:extLst>
      <p:ext uri="{BB962C8B-B14F-4D97-AF65-F5344CB8AC3E}">
        <p14:creationId xmlns:p14="http://schemas.microsoft.com/office/powerpoint/2010/main" val="2671633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23537"/>
        </a:solidFill>
        <a:effectLst/>
      </p:bgPr>
    </p:bg>
    <p:spTree>
      <p:nvGrpSpPr>
        <p:cNvPr id="1" name="Shape 204"/>
        <p:cNvGrpSpPr/>
        <p:nvPr/>
      </p:nvGrpSpPr>
      <p:grpSpPr>
        <a:xfrm>
          <a:off x="0" y="0"/>
          <a:ext cx="0" cy="0"/>
          <a:chOff x="0" y="0"/>
          <a:chExt cx="0" cy="0"/>
        </a:xfrm>
      </p:grpSpPr>
      <p:pic>
        <p:nvPicPr>
          <p:cNvPr id="205" name="Google Shape;205;p1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018850" y="173300"/>
            <a:ext cx="3752849" cy="4796900"/>
          </a:xfrm>
          <a:prstGeom prst="rect">
            <a:avLst/>
          </a:prstGeom>
          <a:noFill/>
          <a:ln>
            <a:noFill/>
          </a:ln>
        </p:spPr>
      </p:pic>
      <p:sp>
        <p:nvSpPr>
          <p:cNvPr id="206" name="Google Shape;206;p14"/>
          <p:cNvSpPr txBox="1"/>
          <p:nvPr/>
        </p:nvSpPr>
        <p:spPr>
          <a:xfrm>
            <a:off x="408525" y="418400"/>
            <a:ext cx="4447800" cy="784200"/>
          </a:xfrm>
          <a:prstGeom prst="rect">
            <a:avLst/>
          </a:prstGeom>
          <a:noFill/>
          <a:ln>
            <a:noFill/>
          </a:ln>
        </p:spPr>
        <p:txBody>
          <a:bodyPr spcFirstLastPara="1" wrap="square" lIns="91425" tIns="91425" rIns="91425" bIns="91425" anchor="b" anchorCtr="0">
            <a:normAutofit/>
          </a:bodyPr>
          <a:lstStyle/>
          <a:p>
            <a:pPr>
              <a:buSzPts val="2000"/>
            </a:pPr>
            <a:r>
              <a:rPr lang="en-GB" sz="1800" b="1" dirty="0">
                <a:solidFill>
                  <a:srgbClr val="FFFFFF"/>
                </a:solidFill>
              </a:rPr>
              <a:t>But wait…</a:t>
            </a:r>
            <a:endParaRPr lang="en-GB" sz="1800" b="1" dirty="0">
              <a:solidFill>
                <a:srgbClr val="FFFFFF"/>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endParaRPr>
          </a:p>
          <a:p>
            <a:pPr>
              <a:buSzPts val="2000"/>
            </a:pPr>
            <a:endParaRPr sz="1800" dirty="0">
              <a:solidFill>
                <a:srgbClr val="FFFFFF"/>
              </a:solidFill>
            </a:endParaRPr>
          </a:p>
        </p:txBody>
      </p:sp>
      <p:sp>
        <p:nvSpPr>
          <p:cNvPr id="207" name="Google Shape;207;p14"/>
          <p:cNvSpPr txBox="1"/>
          <p:nvPr/>
        </p:nvSpPr>
        <p:spPr>
          <a:xfrm>
            <a:off x="399575" y="910441"/>
            <a:ext cx="4245900" cy="2180294"/>
          </a:xfrm>
          <a:prstGeom prst="rect">
            <a:avLst/>
          </a:prstGeom>
          <a:noFill/>
          <a:ln>
            <a:noFill/>
          </a:ln>
        </p:spPr>
        <p:txBody>
          <a:bodyPr spcFirstLastPara="1" wrap="square" lIns="91425" tIns="91425" rIns="91425" bIns="91425" anchor="b" anchorCtr="0">
            <a:noAutofit/>
          </a:bodyPr>
          <a:lstStyle/>
          <a:p>
            <a:pPr>
              <a:lnSpc>
                <a:spcPct val="95000"/>
              </a:lnSpc>
              <a:buSzPts val="1017"/>
            </a:pPr>
            <a:r>
              <a:rPr lang="en-GB" sz="1500" dirty="0">
                <a:solidFill>
                  <a:srgbClr val="FFFFFF"/>
                </a:solidFill>
              </a:rPr>
              <a:t>The shopkeeper usually orders 100 bananas and 6 apples. </a:t>
            </a:r>
            <a:endParaRPr sz="1500" dirty="0">
              <a:solidFill>
                <a:srgbClr val="FFFFFF"/>
              </a:solidFill>
            </a:endParaRPr>
          </a:p>
          <a:p>
            <a:pPr>
              <a:lnSpc>
                <a:spcPct val="95000"/>
              </a:lnSpc>
              <a:buSzPts val="1017"/>
            </a:pPr>
            <a:endParaRPr sz="1500" dirty="0">
              <a:solidFill>
                <a:srgbClr val="FFFFFF"/>
              </a:solidFill>
            </a:endParaRPr>
          </a:p>
          <a:p>
            <a:pPr>
              <a:lnSpc>
                <a:spcPct val="95000"/>
              </a:lnSpc>
              <a:buSzPts val="1017"/>
            </a:pPr>
            <a:r>
              <a:rPr lang="en-GB" sz="1500" dirty="0">
                <a:solidFill>
                  <a:srgbClr val="FFFFFF"/>
                </a:solidFill>
              </a:rPr>
              <a:t>Of those, 20 pieces of fruit are </a:t>
            </a:r>
            <a:br>
              <a:rPr lang="en-GB" sz="1500" dirty="0">
                <a:solidFill>
                  <a:srgbClr val="FFFFFF"/>
                </a:solidFill>
              </a:rPr>
            </a:br>
            <a:r>
              <a:rPr lang="en-GB" sz="1500" dirty="0">
                <a:solidFill>
                  <a:srgbClr val="FFFFFF"/>
                </a:solidFill>
              </a:rPr>
              <a:t>usually mouldy.</a:t>
            </a:r>
            <a:endParaRPr sz="1500" dirty="0">
              <a:solidFill>
                <a:srgbClr val="FFFFFF"/>
              </a:solidFill>
            </a:endParaRPr>
          </a:p>
          <a:p>
            <a:pPr>
              <a:lnSpc>
                <a:spcPct val="95000"/>
              </a:lnSpc>
              <a:spcBef>
                <a:spcPts val="1200"/>
              </a:spcBef>
              <a:spcAft>
                <a:spcPts val="1200"/>
              </a:spcAft>
              <a:buSzPts val="1017"/>
            </a:pPr>
            <a:r>
              <a:rPr lang="en-GB" sz="1500" dirty="0">
                <a:solidFill>
                  <a:srgbClr val="FFFFFF"/>
                </a:solidFill>
              </a:rPr>
              <a:t>Look at the picture for what this means </a:t>
            </a:r>
            <a:br>
              <a:rPr lang="en-GB" sz="1500" dirty="0">
                <a:solidFill>
                  <a:srgbClr val="FFFFFF"/>
                </a:solidFill>
              </a:rPr>
            </a:br>
            <a:r>
              <a:rPr lang="en-GB" sz="1500" dirty="0">
                <a:solidFill>
                  <a:srgbClr val="FFFFFF"/>
                </a:solidFill>
              </a:rPr>
              <a:t>for the numbers of mouldy fruit.</a:t>
            </a:r>
            <a:endParaRPr sz="1500" dirty="0">
              <a:solidFill>
                <a:srgbClr val="FFFFFF"/>
              </a:solidFill>
            </a:endParaRPr>
          </a:p>
        </p:txBody>
      </p:sp>
      <p:sp>
        <p:nvSpPr>
          <p:cNvPr id="208" name="Google Shape;208;p14"/>
          <p:cNvSpPr/>
          <p:nvPr/>
        </p:nvSpPr>
        <p:spPr>
          <a:xfrm>
            <a:off x="5199775" y="405225"/>
            <a:ext cx="3413100" cy="4357200"/>
          </a:xfrm>
          <a:prstGeom prst="rect">
            <a:avLst/>
          </a:prstGeom>
          <a:solidFill>
            <a:schemeClr val="lt1"/>
          </a:solidFill>
          <a:ln>
            <a:noFill/>
          </a:ln>
        </p:spPr>
        <p:txBody>
          <a:bodyPr spcFirstLastPara="1" wrap="square" lIns="91425" tIns="91425" rIns="91425" bIns="91425" anchor="ctr" anchorCtr="0">
            <a:noAutofit/>
          </a:bodyPr>
          <a:lstStyle/>
          <a:p>
            <a:pPr>
              <a:buSzPts val="1400"/>
            </a:pPr>
            <a:endParaRPr/>
          </a:p>
        </p:txBody>
      </p:sp>
      <p:sp>
        <p:nvSpPr>
          <p:cNvPr id="209" name="Google Shape;209;p14"/>
          <p:cNvSpPr/>
          <p:nvPr/>
        </p:nvSpPr>
        <p:spPr>
          <a:xfrm>
            <a:off x="476975" y="3570525"/>
            <a:ext cx="4091100" cy="1191900"/>
          </a:xfrm>
          <a:prstGeom prst="rect">
            <a:avLst/>
          </a:prstGeom>
          <a:solidFill>
            <a:srgbClr val="DFDFD9"/>
          </a:solidFill>
          <a:ln>
            <a:noFill/>
          </a:ln>
        </p:spPr>
        <p:txBody>
          <a:bodyPr spcFirstLastPara="1" wrap="square" lIns="91425" tIns="91425" rIns="91425" bIns="91425" anchor="ctr" anchorCtr="0">
            <a:noAutofit/>
          </a:bodyPr>
          <a:lstStyle/>
          <a:p>
            <a:pPr>
              <a:buSzPts val="1400"/>
            </a:pPr>
            <a:endParaRPr/>
          </a:p>
        </p:txBody>
      </p:sp>
      <p:sp>
        <p:nvSpPr>
          <p:cNvPr id="210" name="Google Shape;210;p14"/>
          <p:cNvSpPr txBox="1"/>
          <p:nvPr/>
        </p:nvSpPr>
        <p:spPr>
          <a:xfrm>
            <a:off x="1333175" y="3685925"/>
            <a:ext cx="3038400" cy="1003500"/>
          </a:xfrm>
          <a:prstGeom prst="rect">
            <a:avLst/>
          </a:prstGeom>
          <a:noFill/>
          <a:ln>
            <a:noFill/>
          </a:ln>
        </p:spPr>
        <p:txBody>
          <a:bodyPr spcFirstLastPara="1" wrap="square" lIns="91425" tIns="91425" rIns="91425" bIns="91425" anchor="t" anchorCtr="0">
            <a:spAutoFit/>
          </a:bodyPr>
          <a:lstStyle/>
          <a:p>
            <a:pPr>
              <a:lnSpc>
                <a:spcPct val="95000"/>
              </a:lnSpc>
              <a:spcAft>
                <a:spcPts val="1200"/>
              </a:spcAft>
              <a:buSzPts val="1400"/>
            </a:pPr>
            <a:r>
              <a:rPr lang="en-GB">
                <a:solidFill>
                  <a:srgbClr val="121212"/>
                </a:solidFill>
              </a:rPr>
              <a:t>Which fruit is more likely to be mouldy by the time it arrives at the shop? Has your advice to the shopkeeper changed?</a:t>
            </a:r>
            <a:endParaRPr/>
          </a:p>
        </p:txBody>
      </p:sp>
      <p:pic>
        <p:nvPicPr>
          <p:cNvPr id="211" name="Google Shape;211;p14"/>
          <p:cNvPicPr preferRelativeResize="0"/>
          <p:nvPr/>
        </p:nvPicPr>
        <p:blipFill rotWithShape="1">
          <a:blip r:embed="rId4">
            <a:alphaModFix/>
          </a:blip>
          <a:srcRect/>
          <a:stretch/>
        </p:blipFill>
        <p:spPr>
          <a:xfrm rot="442046">
            <a:off x="551567" y="3522108"/>
            <a:ext cx="639567" cy="1204284"/>
          </a:xfrm>
          <a:prstGeom prst="rect">
            <a:avLst/>
          </a:prstGeom>
          <a:noFill/>
          <a:ln>
            <a:noFill/>
          </a:ln>
        </p:spPr>
      </p:pic>
      <p:pic>
        <p:nvPicPr>
          <p:cNvPr id="212" name="Google Shape;212;p14"/>
          <p:cNvPicPr preferRelativeResize="0"/>
          <p:nvPr/>
        </p:nvPicPr>
        <p:blipFill>
          <a:blip r:embed="rId5">
            <a:alphaModFix/>
          </a:blip>
          <a:stretch>
            <a:fillRect/>
          </a:stretch>
        </p:blipFill>
        <p:spPr>
          <a:xfrm>
            <a:off x="5406650" y="514938"/>
            <a:ext cx="2999350" cy="4137775"/>
          </a:xfrm>
          <a:prstGeom prst="rect">
            <a:avLst/>
          </a:prstGeom>
          <a:noFill/>
          <a:ln>
            <a:noFill/>
          </a:ln>
        </p:spPr>
      </p:pic>
      <p:pic>
        <p:nvPicPr>
          <p:cNvPr id="5" name="Picture 4">
            <a:extLst>
              <a:ext uri="{FF2B5EF4-FFF2-40B4-BE49-F238E27FC236}">
                <a16:creationId xmlns:a16="http://schemas.microsoft.com/office/drawing/2014/main" id="{6231520B-1C67-C34C-BE25-DC1C883D2F6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90995">
            <a:off x="4265014" y="2811619"/>
            <a:ext cx="634169" cy="558233"/>
          </a:xfrm>
          <a:prstGeom prst="rect">
            <a:avLst/>
          </a:prstGeom>
        </p:spPr>
      </p:pic>
    </p:spTree>
    <p:extLst>
      <p:ext uri="{BB962C8B-B14F-4D97-AF65-F5344CB8AC3E}">
        <p14:creationId xmlns:p14="http://schemas.microsoft.com/office/powerpoint/2010/main" val="800997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23537"/>
        </a:solidFill>
        <a:effectLst/>
      </p:bgPr>
    </p:bg>
    <p:spTree>
      <p:nvGrpSpPr>
        <p:cNvPr id="1" name="Shape 216"/>
        <p:cNvGrpSpPr/>
        <p:nvPr/>
      </p:nvGrpSpPr>
      <p:grpSpPr>
        <a:xfrm>
          <a:off x="0" y="0"/>
          <a:ext cx="0" cy="0"/>
          <a:chOff x="0" y="0"/>
          <a:chExt cx="0" cy="0"/>
        </a:xfrm>
      </p:grpSpPr>
      <p:pic>
        <p:nvPicPr>
          <p:cNvPr id="217" name="Google Shape;217;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018850" y="173300"/>
            <a:ext cx="3752849" cy="4796900"/>
          </a:xfrm>
          <a:prstGeom prst="rect">
            <a:avLst/>
          </a:prstGeom>
          <a:noFill/>
          <a:ln>
            <a:noFill/>
          </a:ln>
        </p:spPr>
      </p:pic>
      <p:sp>
        <p:nvSpPr>
          <p:cNvPr id="218" name="Google Shape;218;p15"/>
          <p:cNvSpPr/>
          <p:nvPr/>
        </p:nvSpPr>
        <p:spPr>
          <a:xfrm>
            <a:off x="5199775" y="405225"/>
            <a:ext cx="3413100" cy="4357200"/>
          </a:xfrm>
          <a:prstGeom prst="rect">
            <a:avLst/>
          </a:prstGeom>
          <a:solidFill>
            <a:schemeClr val="lt1"/>
          </a:solidFill>
          <a:ln>
            <a:noFill/>
          </a:ln>
        </p:spPr>
        <p:txBody>
          <a:bodyPr spcFirstLastPara="1" wrap="square" lIns="91425" tIns="91425" rIns="91425" bIns="91425" anchor="ctr" anchorCtr="0">
            <a:noAutofit/>
          </a:bodyPr>
          <a:lstStyle/>
          <a:p>
            <a:pPr>
              <a:buSzPts val="1400"/>
            </a:pPr>
            <a:endParaRPr/>
          </a:p>
        </p:txBody>
      </p:sp>
      <p:sp>
        <p:nvSpPr>
          <p:cNvPr id="219" name="Google Shape;219;p15"/>
          <p:cNvSpPr txBox="1"/>
          <p:nvPr/>
        </p:nvSpPr>
        <p:spPr>
          <a:xfrm>
            <a:off x="357733" y="280729"/>
            <a:ext cx="4529100" cy="1057800"/>
          </a:xfrm>
          <a:prstGeom prst="rect">
            <a:avLst/>
          </a:prstGeom>
          <a:noFill/>
          <a:ln>
            <a:noFill/>
          </a:ln>
        </p:spPr>
        <p:txBody>
          <a:bodyPr spcFirstLastPara="1" wrap="square" lIns="91425" tIns="91425" rIns="91425" bIns="91425" anchor="b" anchorCtr="0">
            <a:normAutofit/>
          </a:bodyPr>
          <a:lstStyle/>
          <a:p>
            <a:pPr>
              <a:buSzPct val="111111"/>
            </a:pPr>
            <a:r>
              <a:rPr lang="en-GB" sz="1800" b="1" dirty="0">
                <a:solidFill>
                  <a:srgbClr val="FFFFFF"/>
                </a:solidFill>
              </a:rPr>
              <a:t>Sometimes, if people don’t understand the numbers, it can mean they make wrong decisions or give bad advice.</a:t>
            </a:r>
            <a:endParaRPr sz="1600" dirty="0">
              <a:solidFill>
                <a:srgbClr val="FFFFFF"/>
              </a:solidFill>
            </a:endParaRPr>
          </a:p>
        </p:txBody>
      </p:sp>
      <p:sp>
        <p:nvSpPr>
          <p:cNvPr id="220" name="Google Shape;220;p15"/>
          <p:cNvSpPr txBox="1"/>
          <p:nvPr/>
        </p:nvSpPr>
        <p:spPr>
          <a:xfrm>
            <a:off x="357732" y="1338529"/>
            <a:ext cx="4245900" cy="3441825"/>
          </a:xfrm>
          <a:prstGeom prst="rect">
            <a:avLst/>
          </a:prstGeom>
          <a:noFill/>
          <a:ln>
            <a:noFill/>
          </a:ln>
        </p:spPr>
        <p:txBody>
          <a:bodyPr spcFirstLastPara="1" wrap="square" lIns="91425" tIns="91425" rIns="91425" bIns="91425" anchor="b" anchorCtr="0">
            <a:normAutofit/>
          </a:bodyPr>
          <a:lstStyle/>
          <a:p>
            <a:pPr>
              <a:lnSpc>
                <a:spcPct val="115000"/>
              </a:lnSpc>
              <a:buSzPts val="1100"/>
            </a:pPr>
            <a:endParaRPr lang="en-GB" dirty="0">
              <a:solidFill>
                <a:srgbClr val="FFFFFF"/>
              </a:solidFill>
            </a:endParaRPr>
          </a:p>
          <a:p>
            <a:pPr>
              <a:lnSpc>
                <a:spcPct val="115000"/>
              </a:lnSpc>
              <a:buSzPts val="1100"/>
            </a:pPr>
            <a:endParaRPr lang="en-GB" sz="1500" dirty="0">
              <a:solidFill>
                <a:srgbClr val="FFFFFF"/>
              </a:solidFill>
            </a:endParaRPr>
          </a:p>
          <a:p>
            <a:pPr>
              <a:lnSpc>
                <a:spcPct val="115000"/>
              </a:lnSpc>
              <a:buSzPts val="1100"/>
            </a:pPr>
            <a:r>
              <a:rPr lang="en-GB" sz="1500" dirty="0">
                <a:solidFill>
                  <a:srgbClr val="FFFFFF"/>
                </a:solidFill>
              </a:rPr>
              <a:t>A real example of this was seen during the covid-19 pandemic. Because there are now many more people who are vaccinated against covid-19 than unvaccinated people, in some places, vaccinated people account for a majority of covid-19 deaths. </a:t>
            </a:r>
          </a:p>
          <a:p>
            <a:pPr>
              <a:lnSpc>
                <a:spcPct val="115000"/>
              </a:lnSpc>
              <a:buSzPts val="1100"/>
            </a:pPr>
            <a:endParaRPr lang="en-GB" sz="1500" dirty="0">
              <a:solidFill>
                <a:srgbClr val="FFFFFF"/>
              </a:solidFill>
            </a:endParaRPr>
          </a:p>
          <a:p>
            <a:pPr>
              <a:lnSpc>
                <a:spcPct val="115000"/>
              </a:lnSpc>
              <a:buSzPts val="1100"/>
            </a:pPr>
            <a:r>
              <a:rPr lang="en-GB" sz="1500" dirty="0">
                <a:solidFill>
                  <a:srgbClr val="FFFFFF"/>
                </a:solidFill>
              </a:rPr>
              <a:t>Some people used these numbers to wrongly say that vaccinations don’t work. When we look at the bigger picture, it is clear that they do.</a:t>
            </a:r>
            <a:endParaRPr sz="1500" dirty="0">
              <a:solidFill>
                <a:srgbClr val="FFFFFF"/>
              </a:solidFill>
            </a:endParaRPr>
          </a:p>
          <a:p>
            <a:pPr>
              <a:lnSpc>
                <a:spcPct val="115000"/>
              </a:lnSpc>
              <a:spcBef>
                <a:spcPts val="1200"/>
              </a:spcBef>
              <a:spcAft>
                <a:spcPts val="1200"/>
              </a:spcAft>
              <a:buSzPts val="1100"/>
            </a:pPr>
            <a:endParaRPr dirty="0"/>
          </a:p>
        </p:txBody>
      </p:sp>
      <p:pic>
        <p:nvPicPr>
          <p:cNvPr id="223" name="Google Shape;223;p15"/>
          <p:cNvPicPr preferRelativeResize="0"/>
          <p:nvPr/>
        </p:nvPicPr>
        <p:blipFill rotWithShape="1">
          <a:blip r:embed="rId4">
            <a:alphaModFix/>
          </a:blip>
          <a:srcRect/>
          <a:stretch/>
        </p:blipFill>
        <p:spPr>
          <a:xfrm>
            <a:off x="5199775" y="521225"/>
            <a:ext cx="3413101" cy="4101061"/>
          </a:xfrm>
          <a:prstGeom prst="rect">
            <a:avLst/>
          </a:prstGeom>
          <a:noFill/>
          <a:ln>
            <a:noFill/>
          </a:ln>
        </p:spPr>
      </p:pic>
      <p:pic>
        <p:nvPicPr>
          <p:cNvPr id="8" name="Picture 7">
            <a:extLst>
              <a:ext uri="{FF2B5EF4-FFF2-40B4-BE49-F238E27FC236}">
                <a16:creationId xmlns:a16="http://schemas.microsoft.com/office/drawing/2014/main" id="{C9294763-A183-6F4B-8835-DD3BCD13DE7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9920633">
            <a:off x="4030243" y="4088028"/>
            <a:ext cx="634169" cy="558233"/>
          </a:xfrm>
          <a:prstGeom prst="rect">
            <a:avLst/>
          </a:prstGeom>
        </p:spPr>
      </p:pic>
    </p:spTree>
    <p:extLst>
      <p:ext uri="{BB962C8B-B14F-4D97-AF65-F5344CB8AC3E}">
        <p14:creationId xmlns:p14="http://schemas.microsoft.com/office/powerpoint/2010/main" val="273837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1BA85"/>
        </a:solidFill>
        <a:effectLst/>
      </p:bgPr>
    </p:bg>
    <p:spTree>
      <p:nvGrpSpPr>
        <p:cNvPr id="1" name="Shape 126"/>
        <p:cNvGrpSpPr/>
        <p:nvPr/>
      </p:nvGrpSpPr>
      <p:grpSpPr>
        <a:xfrm>
          <a:off x="0" y="0"/>
          <a:ext cx="0" cy="0"/>
          <a:chOff x="0" y="0"/>
          <a:chExt cx="0" cy="0"/>
        </a:xfrm>
      </p:grpSpPr>
      <p:sp>
        <p:nvSpPr>
          <p:cNvPr id="8" name="Google Shape;72;p16">
            <a:extLst>
              <a:ext uri="{FF2B5EF4-FFF2-40B4-BE49-F238E27FC236}">
                <a16:creationId xmlns:a16="http://schemas.microsoft.com/office/drawing/2014/main" id="{E6607371-D098-E94F-A12B-247AD5B12326}"/>
              </a:ext>
            </a:extLst>
          </p:cNvPr>
          <p:cNvSpPr txBox="1">
            <a:spLocks noGrp="1"/>
          </p:cNvSpPr>
          <p:nvPr>
            <p:ph type="title"/>
          </p:nvPr>
        </p:nvSpPr>
        <p:spPr>
          <a:xfrm>
            <a:off x="311700" y="445024"/>
            <a:ext cx="8520600" cy="2521911"/>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sz="2400" b="1" dirty="0"/>
              <a:t>Misleading news: part of a story</a:t>
            </a:r>
            <a:br>
              <a:rPr lang="en-GB" sz="2400" dirty="0"/>
            </a:br>
            <a:br>
              <a:rPr lang="en-GB" sz="2400" dirty="0"/>
            </a:br>
            <a:r>
              <a:rPr lang="en-GB" sz="2400" dirty="0"/>
              <a:t>Sometimes people jump to conclusions without looking at enough information.</a:t>
            </a:r>
            <a:br>
              <a:rPr lang="en-GB" sz="2400" dirty="0"/>
            </a:br>
            <a:br>
              <a:rPr lang="en-GB" sz="2400" dirty="0"/>
            </a:br>
            <a:r>
              <a:rPr lang="en-GB" sz="2400" dirty="0"/>
              <a:t>For example… </a:t>
            </a:r>
            <a:endParaRPr sz="2400" dirty="0"/>
          </a:p>
        </p:txBody>
      </p:sp>
      <p:pic>
        <p:nvPicPr>
          <p:cNvPr id="5" name="Picture 4">
            <a:extLst>
              <a:ext uri="{FF2B5EF4-FFF2-40B4-BE49-F238E27FC236}">
                <a16:creationId xmlns:a16="http://schemas.microsoft.com/office/drawing/2014/main" id="{975B8650-CB89-C245-91E4-66817103751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14504" y="1855154"/>
            <a:ext cx="4117796" cy="3288346"/>
          </a:xfrm>
          <a:prstGeom prst="rect">
            <a:avLst/>
          </a:prstGeom>
        </p:spPr>
      </p:pic>
      <p:pic>
        <p:nvPicPr>
          <p:cNvPr id="9" name="Picture 8">
            <a:extLst>
              <a:ext uri="{FF2B5EF4-FFF2-40B4-BE49-F238E27FC236}">
                <a16:creationId xmlns:a16="http://schemas.microsoft.com/office/drawing/2014/main" id="{AFBD882D-EB01-394C-BA27-9F2426D495E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68301" y="3533493"/>
            <a:ext cx="440372" cy="534221"/>
          </a:xfrm>
          <a:prstGeom prst="rect">
            <a:avLst/>
          </a:prstGeom>
        </p:spPr>
      </p:pic>
      <p:pic>
        <p:nvPicPr>
          <p:cNvPr id="10" name="Picture 9">
            <a:extLst>
              <a:ext uri="{FF2B5EF4-FFF2-40B4-BE49-F238E27FC236}">
                <a16:creationId xmlns:a16="http://schemas.microsoft.com/office/drawing/2014/main" id="{5C8BFBDD-D12A-7040-9FD4-8722E89E72F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20323" y="4304337"/>
            <a:ext cx="427568" cy="462308"/>
          </a:xfrm>
          <a:prstGeom prst="rect">
            <a:avLst/>
          </a:prstGeom>
        </p:spPr>
      </p:pic>
      <p:pic>
        <p:nvPicPr>
          <p:cNvPr id="15" name="Picture 14">
            <a:extLst>
              <a:ext uri="{FF2B5EF4-FFF2-40B4-BE49-F238E27FC236}">
                <a16:creationId xmlns:a16="http://schemas.microsoft.com/office/drawing/2014/main" id="{4122EE6B-8B21-C04E-B33D-AF68F05AAEB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9144664">
            <a:off x="5602471" y="2885831"/>
            <a:ext cx="310929" cy="336192"/>
          </a:xfrm>
          <a:prstGeom prst="rect">
            <a:avLst/>
          </a:prstGeom>
        </p:spPr>
      </p:pic>
      <p:pic>
        <p:nvPicPr>
          <p:cNvPr id="16" name="Picture 15">
            <a:extLst>
              <a:ext uri="{FF2B5EF4-FFF2-40B4-BE49-F238E27FC236}">
                <a16:creationId xmlns:a16="http://schemas.microsoft.com/office/drawing/2014/main" id="{67EB51A0-C1C2-F446-8361-CCAB66A2571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9144664">
            <a:off x="8691512" y="1891902"/>
            <a:ext cx="188081" cy="203363"/>
          </a:xfrm>
          <a:prstGeom prst="rect">
            <a:avLst/>
          </a:prstGeom>
        </p:spPr>
      </p:pic>
    </p:spTree>
    <p:extLst>
      <p:ext uri="{BB962C8B-B14F-4D97-AF65-F5344CB8AC3E}">
        <p14:creationId xmlns:p14="http://schemas.microsoft.com/office/powerpoint/2010/main" val="1689616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FDFD9"/>
        </a:solidFill>
        <a:effectLst/>
      </p:bgPr>
    </p:bg>
    <p:spTree>
      <p:nvGrpSpPr>
        <p:cNvPr id="1" name="Shape 126"/>
        <p:cNvGrpSpPr/>
        <p:nvPr/>
      </p:nvGrpSpPr>
      <p:grpSpPr>
        <a:xfrm>
          <a:off x="0" y="0"/>
          <a:ext cx="0" cy="0"/>
          <a:chOff x="0" y="0"/>
          <a:chExt cx="0" cy="0"/>
        </a:xfrm>
      </p:grpSpPr>
      <p:sp>
        <p:nvSpPr>
          <p:cNvPr id="127" name="Google Shape;127;p6"/>
          <p:cNvSpPr/>
          <p:nvPr/>
        </p:nvSpPr>
        <p:spPr>
          <a:xfrm>
            <a:off x="323946" y="3972014"/>
            <a:ext cx="8316300" cy="1043331"/>
          </a:xfrm>
          <a:prstGeom prst="rect">
            <a:avLst/>
          </a:prstGeom>
          <a:solidFill>
            <a:srgbClr val="546D95"/>
          </a:solidFill>
          <a:ln>
            <a:noFill/>
          </a:ln>
        </p:spPr>
        <p:txBody>
          <a:bodyPr spcFirstLastPara="1" wrap="square" lIns="91425" tIns="91425" rIns="91425" bIns="91425" anchor="ctr" anchorCtr="0">
            <a:noAutofit/>
          </a:bodyPr>
          <a:lstStyle/>
          <a:p>
            <a:pPr>
              <a:buSzPts val="1400"/>
            </a:pPr>
            <a:endParaRPr/>
          </a:p>
        </p:txBody>
      </p:sp>
      <p:sp>
        <p:nvSpPr>
          <p:cNvPr id="128" name="Google Shape;128;p6"/>
          <p:cNvSpPr txBox="1">
            <a:spLocks noGrp="1"/>
          </p:cNvSpPr>
          <p:nvPr>
            <p:ph type="title"/>
          </p:nvPr>
        </p:nvSpPr>
        <p:spPr>
          <a:xfrm>
            <a:off x="1065694" y="4052337"/>
            <a:ext cx="7364700" cy="658200"/>
          </a:xfrm>
          <a:prstGeom prst="rect">
            <a:avLst/>
          </a:prstGeom>
          <a:noFill/>
          <a:ln>
            <a:noFill/>
          </a:ln>
        </p:spPr>
        <p:txBody>
          <a:bodyPr spcFirstLastPara="1" wrap="square" lIns="91425" tIns="91425" rIns="91425" bIns="91425" anchor="t" anchorCtr="0">
            <a:noAutofit/>
          </a:bodyPr>
          <a:lstStyle/>
          <a:p>
            <a:pPr lvl="0">
              <a:buSzPts val="990"/>
            </a:pPr>
            <a:r>
              <a:rPr lang="en-GB" sz="1620" dirty="0">
                <a:solidFill>
                  <a:schemeClr val="lt1"/>
                </a:solidFill>
              </a:rPr>
              <a:t>This graph shows NASA data about the global mean temperature changes from 2015 to 2022. It shows that global temperatures have risen and fallen but on average remained consistent (shown by the thick blue line).</a:t>
            </a:r>
            <a:endParaRPr sz="1620" dirty="0">
              <a:solidFill>
                <a:schemeClr val="lt1"/>
              </a:solidFill>
            </a:endParaRPr>
          </a:p>
        </p:txBody>
      </p:sp>
      <p:pic>
        <p:nvPicPr>
          <p:cNvPr id="129" name="Google Shape;129;p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96938" y="399050"/>
            <a:ext cx="7550124" cy="3385026"/>
          </a:xfrm>
          <a:prstGeom prst="rect">
            <a:avLst/>
          </a:prstGeom>
          <a:noFill/>
          <a:ln>
            <a:noFill/>
          </a:ln>
        </p:spPr>
      </p:pic>
      <p:pic>
        <p:nvPicPr>
          <p:cNvPr id="130" name="Google Shape;130;p6"/>
          <p:cNvPicPr preferRelativeResize="0"/>
          <p:nvPr/>
        </p:nvPicPr>
        <p:blipFill rotWithShape="1">
          <a:blip r:embed="rId4">
            <a:alphaModFix/>
          </a:blip>
          <a:srcRect/>
          <a:stretch/>
        </p:blipFill>
        <p:spPr>
          <a:xfrm rot="442067">
            <a:off x="487131" y="4081532"/>
            <a:ext cx="518141" cy="975688"/>
          </a:xfrm>
          <a:prstGeom prst="rect">
            <a:avLst/>
          </a:prstGeom>
          <a:noFill/>
          <a:ln>
            <a:noFill/>
          </a:ln>
        </p:spPr>
      </p:pic>
    </p:spTree>
    <p:extLst>
      <p:ext uri="{BB962C8B-B14F-4D97-AF65-F5344CB8AC3E}">
        <p14:creationId xmlns:p14="http://schemas.microsoft.com/office/powerpoint/2010/main" val="2531218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FDFD9"/>
        </a:solidFill>
        <a:effectLst/>
      </p:bgPr>
    </p:bg>
    <p:spTree>
      <p:nvGrpSpPr>
        <p:cNvPr id="1" name="Shape 134"/>
        <p:cNvGrpSpPr/>
        <p:nvPr/>
      </p:nvGrpSpPr>
      <p:grpSpPr>
        <a:xfrm>
          <a:off x="0" y="0"/>
          <a:ext cx="0" cy="0"/>
          <a:chOff x="0" y="0"/>
          <a:chExt cx="0" cy="0"/>
        </a:xfrm>
      </p:grpSpPr>
      <p:sp>
        <p:nvSpPr>
          <p:cNvPr id="136" name="Google Shape;136;p7"/>
          <p:cNvSpPr/>
          <p:nvPr/>
        </p:nvSpPr>
        <p:spPr>
          <a:xfrm>
            <a:off x="337800" y="4234862"/>
            <a:ext cx="8316300" cy="560876"/>
          </a:xfrm>
          <a:prstGeom prst="rect">
            <a:avLst/>
          </a:prstGeom>
          <a:solidFill>
            <a:srgbClr val="546D95"/>
          </a:solidFill>
          <a:ln>
            <a:noFill/>
          </a:ln>
        </p:spPr>
        <p:txBody>
          <a:bodyPr spcFirstLastPara="1" wrap="square" lIns="91425" tIns="91425" rIns="91425" bIns="91425" anchor="ctr" anchorCtr="0">
            <a:noAutofit/>
          </a:bodyPr>
          <a:lstStyle/>
          <a:p>
            <a:pPr>
              <a:buSzPts val="1400"/>
            </a:pPr>
            <a:endParaRPr/>
          </a:p>
        </p:txBody>
      </p:sp>
      <p:sp>
        <p:nvSpPr>
          <p:cNvPr id="137" name="Google Shape;137;p7"/>
          <p:cNvSpPr txBox="1">
            <a:spLocks noGrp="1"/>
          </p:cNvSpPr>
          <p:nvPr>
            <p:ph type="title"/>
          </p:nvPr>
        </p:nvSpPr>
        <p:spPr>
          <a:xfrm>
            <a:off x="1010182" y="4252736"/>
            <a:ext cx="7588500" cy="400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en-GB" sz="1620" dirty="0">
                <a:solidFill>
                  <a:schemeClr val="lt1"/>
                </a:solidFill>
              </a:rPr>
              <a:t>What does this show about global temperatures? What if you only saw part of it?</a:t>
            </a:r>
            <a:endParaRPr sz="1620" dirty="0">
              <a:solidFill>
                <a:schemeClr val="lt1"/>
              </a:solidFill>
            </a:endParaRPr>
          </a:p>
        </p:txBody>
      </p:sp>
      <p:sp>
        <p:nvSpPr>
          <p:cNvPr id="138" name="Google Shape;138;p7"/>
          <p:cNvSpPr txBox="1"/>
          <p:nvPr/>
        </p:nvSpPr>
        <p:spPr>
          <a:xfrm>
            <a:off x="370663" y="297763"/>
            <a:ext cx="8250573" cy="728159"/>
          </a:xfrm>
          <a:prstGeom prst="rect">
            <a:avLst/>
          </a:prstGeom>
          <a:noFill/>
          <a:ln>
            <a:noFill/>
          </a:ln>
        </p:spPr>
        <p:txBody>
          <a:bodyPr spcFirstLastPara="1" wrap="square" lIns="91425" tIns="91425" rIns="91425" bIns="91425" anchor="b" anchorCtr="0">
            <a:noAutofit/>
          </a:bodyPr>
          <a:lstStyle/>
          <a:p>
            <a:pPr>
              <a:buSzPts val="2000"/>
            </a:pPr>
            <a:r>
              <a:rPr lang="en-GB" sz="2000" b="1" dirty="0"/>
              <a:t>The previous graph is a small part of this one. It shares much more data. Look at the blue lines in this graph.</a:t>
            </a:r>
            <a:endParaRPr sz="1600" dirty="0"/>
          </a:p>
        </p:txBody>
      </p:sp>
      <p:grpSp>
        <p:nvGrpSpPr>
          <p:cNvPr id="2" name="Group 1">
            <a:extLst>
              <a:ext uri="{FF2B5EF4-FFF2-40B4-BE49-F238E27FC236}">
                <a16:creationId xmlns:a16="http://schemas.microsoft.com/office/drawing/2014/main" id="{17515068-1967-8A4D-BDA3-C471FFB7879E}"/>
              </a:ext>
            </a:extLst>
          </p:cNvPr>
          <p:cNvGrpSpPr/>
          <p:nvPr/>
        </p:nvGrpSpPr>
        <p:grpSpPr>
          <a:xfrm>
            <a:off x="504321" y="1168104"/>
            <a:ext cx="4721822" cy="2659942"/>
            <a:chOff x="523895" y="1053746"/>
            <a:chExt cx="4924826" cy="2774300"/>
          </a:xfrm>
        </p:grpSpPr>
        <p:pic>
          <p:nvPicPr>
            <p:cNvPr id="135" name="Google Shape;135;p7"/>
            <p:cNvPicPr preferRelativeResize="0"/>
            <p:nvPr/>
          </p:nvPicPr>
          <p:blipFill rotWithShape="1">
            <a:blip r:embed="rId3">
              <a:alphaModFix/>
            </a:blip>
            <a:srcRect/>
            <a:stretch/>
          </p:blipFill>
          <p:spPr>
            <a:xfrm>
              <a:off x="523895" y="1053746"/>
              <a:ext cx="4924826" cy="2774300"/>
            </a:xfrm>
            <a:prstGeom prst="rect">
              <a:avLst/>
            </a:prstGeom>
            <a:noFill/>
            <a:ln>
              <a:noFill/>
            </a:ln>
          </p:spPr>
        </p:pic>
        <p:sp>
          <p:nvSpPr>
            <p:cNvPr id="139" name="Google Shape;139;p7"/>
            <p:cNvSpPr/>
            <p:nvPr/>
          </p:nvSpPr>
          <p:spPr>
            <a:xfrm>
              <a:off x="649997" y="1168104"/>
              <a:ext cx="2539800" cy="397500"/>
            </a:xfrm>
            <a:prstGeom prst="rect">
              <a:avLst/>
            </a:prstGeom>
            <a:solidFill>
              <a:srgbClr val="FAFBFA"/>
            </a:solidFill>
            <a:ln>
              <a:noFill/>
            </a:ln>
          </p:spPr>
          <p:txBody>
            <a:bodyPr spcFirstLastPara="1" wrap="square" lIns="91425" tIns="91425" rIns="91425" bIns="91425" anchor="ctr" anchorCtr="0">
              <a:noAutofit/>
            </a:bodyPr>
            <a:lstStyle/>
            <a:p>
              <a:pPr>
                <a:buSzPts val="1400"/>
              </a:pPr>
              <a:endParaRPr/>
            </a:p>
          </p:txBody>
        </p:sp>
      </p:grpSp>
      <p:pic>
        <p:nvPicPr>
          <p:cNvPr id="140" name="Google Shape;140;p7"/>
          <p:cNvPicPr preferRelativeResize="0"/>
          <p:nvPr/>
        </p:nvPicPr>
        <p:blipFill rotWithShape="1">
          <a:blip r:embed="rId4">
            <a:alphaModFix/>
          </a:blip>
          <a:srcRect/>
          <a:stretch/>
        </p:blipFill>
        <p:spPr>
          <a:xfrm rot="442060">
            <a:off x="469283" y="4029288"/>
            <a:ext cx="534034" cy="1005598"/>
          </a:xfrm>
          <a:prstGeom prst="rect">
            <a:avLst/>
          </a:prstGeom>
          <a:noFill/>
          <a:ln>
            <a:noFill/>
          </a:ln>
        </p:spPr>
      </p:pic>
      <p:grpSp>
        <p:nvGrpSpPr>
          <p:cNvPr id="3" name="Group 2">
            <a:extLst>
              <a:ext uri="{FF2B5EF4-FFF2-40B4-BE49-F238E27FC236}">
                <a16:creationId xmlns:a16="http://schemas.microsoft.com/office/drawing/2014/main" id="{08E9B863-D567-5349-BFD5-F36EF5636A0D}"/>
              </a:ext>
            </a:extLst>
          </p:cNvPr>
          <p:cNvGrpSpPr/>
          <p:nvPr/>
        </p:nvGrpSpPr>
        <p:grpSpPr>
          <a:xfrm>
            <a:off x="6232551" y="1542731"/>
            <a:ext cx="2190751" cy="2190751"/>
            <a:chOff x="6232551" y="1542731"/>
            <a:chExt cx="2190751" cy="2190751"/>
          </a:xfrm>
        </p:grpSpPr>
        <p:pic>
          <p:nvPicPr>
            <p:cNvPr id="141" name="Google Shape;141;p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232551" y="1542731"/>
              <a:ext cx="2190751" cy="2190751"/>
            </a:xfrm>
            <a:prstGeom prst="rect">
              <a:avLst/>
            </a:prstGeom>
            <a:noFill/>
            <a:ln>
              <a:noFill/>
            </a:ln>
          </p:spPr>
        </p:pic>
        <p:pic>
          <p:nvPicPr>
            <p:cNvPr id="142" name="Google Shape;142;p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957566">
              <a:off x="6505166" y="1993391"/>
              <a:ext cx="980534" cy="785222"/>
            </a:xfrm>
            <a:prstGeom prst="rect">
              <a:avLst/>
            </a:prstGeom>
            <a:noFill/>
            <a:ln>
              <a:noFill/>
            </a:ln>
          </p:spPr>
        </p:pic>
      </p:grpSp>
    </p:spTree>
    <p:extLst>
      <p:ext uri="{BB962C8B-B14F-4D97-AF65-F5344CB8AC3E}">
        <p14:creationId xmlns:p14="http://schemas.microsoft.com/office/powerpoint/2010/main" val="755724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1BA85"/>
        </a:solidFill>
        <a:effectLst/>
      </p:bgPr>
    </p:bg>
    <p:spTree>
      <p:nvGrpSpPr>
        <p:cNvPr id="1" name="Shape 126"/>
        <p:cNvGrpSpPr/>
        <p:nvPr/>
      </p:nvGrpSpPr>
      <p:grpSpPr>
        <a:xfrm>
          <a:off x="0" y="0"/>
          <a:ext cx="0" cy="0"/>
          <a:chOff x="0" y="0"/>
          <a:chExt cx="0" cy="0"/>
        </a:xfrm>
      </p:grpSpPr>
      <p:sp>
        <p:nvSpPr>
          <p:cNvPr id="12" name="Google Shape;72;p16">
            <a:extLst>
              <a:ext uri="{FF2B5EF4-FFF2-40B4-BE49-F238E27FC236}">
                <a16:creationId xmlns:a16="http://schemas.microsoft.com/office/drawing/2014/main" id="{7418A6E3-824D-1C48-B9CE-2075ECE9282E}"/>
              </a:ext>
            </a:extLst>
          </p:cNvPr>
          <p:cNvSpPr txBox="1">
            <a:spLocks noGrp="1"/>
          </p:cNvSpPr>
          <p:nvPr>
            <p:ph type="title"/>
          </p:nvPr>
        </p:nvSpPr>
        <p:spPr>
          <a:xfrm>
            <a:off x="311700" y="445024"/>
            <a:ext cx="5670811" cy="2414907"/>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700" b="1" dirty="0"/>
              <a:t>Misleading news: perspectives</a:t>
            </a:r>
            <a:br>
              <a:rPr lang="en-GB" sz="2700" dirty="0"/>
            </a:br>
            <a:br>
              <a:rPr lang="en-GB" sz="2700" dirty="0"/>
            </a:br>
            <a:r>
              <a:rPr lang="en-GB" sz="2700" dirty="0"/>
              <a:t>Sometimes people feel differently about a piece of news depending on their perspective. </a:t>
            </a:r>
            <a:br>
              <a:rPr lang="en-GB" sz="2700" dirty="0"/>
            </a:br>
            <a:br>
              <a:rPr lang="en-GB" sz="2700" dirty="0"/>
            </a:br>
            <a:r>
              <a:rPr lang="en-GB" sz="2700" dirty="0"/>
              <a:t>For example…</a:t>
            </a:r>
            <a:br>
              <a:rPr lang="en-GB" dirty="0"/>
            </a:br>
            <a:endParaRPr dirty="0"/>
          </a:p>
        </p:txBody>
      </p:sp>
      <p:pic>
        <p:nvPicPr>
          <p:cNvPr id="11" name="Picture 10">
            <a:extLst>
              <a:ext uri="{FF2B5EF4-FFF2-40B4-BE49-F238E27FC236}">
                <a16:creationId xmlns:a16="http://schemas.microsoft.com/office/drawing/2014/main" id="{F413E7EF-6D05-2E40-821D-6A0249CDD56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243208" y="175098"/>
            <a:ext cx="3725625" cy="4968402"/>
          </a:xfrm>
          <a:prstGeom prst="rect">
            <a:avLst/>
          </a:prstGeom>
        </p:spPr>
      </p:pic>
      <p:pic>
        <p:nvPicPr>
          <p:cNvPr id="14" name="Picture 13">
            <a:extLst>
              <a:ext uri="{FF2B5EF4-FFF2-40B4-BE49-F238E27FC236}">
                <a16:creationId xmlns:a16="http://schemas.microsoft.com/office/drawing/2014/main" id="{2A61A5A0-66F6-824E-B84C-6A5FB4B8754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428427">
            <a:off x="1986152" y="3495395"/>
            <a:ext cx="1236611" cy="1236611"/>
          </a:xfrm>
          <a:prstGeom prst="rect">
            <a:avLst/>
          </a:prstGeom>
        </p:spPr>
      </p:pic>
      <p:pic>
        <p:nvPicPr>
          <p:cNvPr id="18" name="Picture 17">
            <a:extLst>
              <a:ext uri="{FF2B5EF4-FFF2-40B4-BE49-F238E27FC236}">
                <a16:creationId xmlns:a16="http://schemas.microsoft.com/office/drawing/2014/main" id="{F6574C79-CDAA-9242-98C0-6F981C83C38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9458346">
            <a:off x="3323410" y="2184077"/>
            <a:ext cx="1700991" cy="2228690"/>
          </a:xfrm>
          <a:prstGeom prst="rect">
            <a:avLst/>
          </a:prstGeom>
        </p:spPr>
      </p:pic>
      <p:pic>
        <p:nvPicPr>
          <p:cNvPr id="19" name="Picture 18">
            <a:extLst>
              <a:ext uri="{FF2B5EF4-FFF2-40B4-BE49-F238E27FC236}">
                <a16:creationId xmlns:a16="http://schemas.microsoft.com/office/drawing/2014/main" id="{018EA11D-7C8F-4049-94A5-6635C3DD853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51244" y="3113596"/>
            <a:ext cx="369651" cy="369651"/>
          </a:xfrm>
          <a:prstGeom prst="rect">
            <a:avLst/>
          </a:prstGeom>
        </p:spPr>
      </p:pic>
    </p:spTree>
    <p:extLst>
      <p:ext uri="{BB962C8B-B14F-4D97-AF65-F5344CB8AC3E}">
        <p14:creationId xmlns:p14="http://schemas.microsoft.com/office/powerpoint/2010/main" val="1241494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FDFD9"/>
        </a:solidFill>
        <a:effectLst/>
      </p:bgPr>
    </p:bg>
    <p:spTree>
      <p:nvGrpSpPr>
        <p:cNvPr id="1" name="Shape 282"/>
        <p:cNvGrpSpPr/>
        <p:nvPr/>
      </p:nvGrpSpPr>
      <p:grpSpPr>
        <a:xfrm>
          <a:off x="0" y="0"/>
          <a:ext cx="0" cy="0"/>
          <a:chOff x="0" y="0"/>
          <a:chExt cx="0" cy="0"/>
        </a:xfrm>
      </p:grpSpPr>
      <p:sp>
        <p:nvSpPr>
          <p:cNvPr id="283" name="Google Shape;283;p20"/>
          <p:cNvSpPr txBox="1"/>
          <p:nvPr/>
        </p:nvSpPr>
        <p:spPr>
          <a:xfrm>
            <a:off x="408525" y="494599"/>
            <a:ext cx="4447800" cy="1356419"/>
          </a:xfrm>
          <a:prstGeom prst="rect">
            <a:avLst/>
          </a:prstGeom>
          <a:noFill/>
          <a:ln>
            <a:noFill/>
          </a:ln>
        </p:spPr>
        <p:txBody>
          <a:bodyPr spcFirstLastPara="1" wrap="square" lIns="91425" tIns="91425" rIns="91425" bIns="91425" anchor="b" anchorCtr="0">
            <a:normAutofit lnSpcReduction="10000"/>
          </a:bodyPr>
          <a:lstStyle/>
          <a:p>
            <a:pPr>
              <a:buSzPts val="2000"/>
            </a:pPr>
            <a:r>
              <a:rPr lang="en-GB" sz="2000" b="1" dirty="0">
                <a:solidFill>
                  <a:schemeClr val="tx1"/>
                </a:solidFill>
              </a:rPr>
              <a:t>…look at this graph. </a:t>
            </a:r>
          </a:p>
          <a:p>
            <a:pPr>
              <a:buSzPts val="2000"/>
            </a:pPr>
            <a:endParaRPr lang="en-GB" sz="2000" b="1" dirty="0">
              <a:solidFill>
                <a:schemeClr val="tx1"/>
              </a:solidFill>
            </a:endParaRPr>
          </a:p>
          <a:p>
            <a:pPr>
              <a:buSzPts val="2000"/>
            </a:pPr>
            <a:r>
              <a:rPr lang="en-GB" sz="2000" dirty="0">
                <a:solidFill>
                  <a:schemeClr val="tx1"/>
                </a:solidFill>
              </a:rPr>
              <a:t>It shows that the cost of sugar </a:t>
            </a:r>
            <a:br>
              <a:rPr lang="en-GB" sz="2000" dirty="0">
                <a:solidFill>
                  <a:schemeClr val="tx1"/>
                </a:solidFill>
              </a:rPr>
            </a:br>
            <a:r>
              <a:rPr lang="en-GB" sz="2000" dirty="0">
                <a:solidFill>
                  <a:schemeClr val="tx1"/>
                </a:solidFill>
              </a:rPr>
              <a:t>is increasing.</a:t>
            </a:r>
            <a:endParaRPr sz="1800" dirty="0">
              <a:solidFill>
                <a:schemeClr val="tx1"/>
              </a:solidFill>
            </a:endParaRPr>
          </a:p>
        </p:txBody>
      </p:sp>
      <p:sp>
        <p:nvSpPr>
          <p:cNvPr id="285" name="Google Shape;285;p20"/>
          <p:cNvSpPr/>
          <p:nvPr/>
        </p:nvSpPr>
        <p:spPr>
          <a:xfrm>
            <a:off x="470799" y="2643037"/>
            <a:ext cx="3915600" cy="1333217"/>
          </a:xfrm>
          <a:prstGeom prst="rect">
            <a:avLst/>
          </a:prstGeom>
          <a:solidFill>
            <a:srgbClr val="E2D372"/>
          </a:solidFill>
          <a:ln>
            <a:noFill/>
          </a:ln>
        </p:spPr>
        <p:txBody>
          <a:bodyPr spcFirstLastPara="1" wrap="square" lIns="91425" tIns="91425" rIns="91425" bIns="91425" anchor="ctr" anchorCtr="0">
            <a:noAutofit/>
          </a:bodyPr>
          <a:lstStyle/>
          <a:p>
            <a:pPr>
              <a:buSzPts val="1400"/>
            </a:pPr>
            <a:endParaRPr/>
          </a:p>
        </p:txBody>
      </p:sp>
      <p:sp>
        <p:nvSpPr>
          <p:cNvPr id="286" name="Google Shape;286;p20"/>
          <p:cNvSpPr txBox="1"/>
          <p:nvPr/>
        </p:nvSpPr>
        <p:spPr>
          <a:xfrm>
            <a:off x="1344663" y="2716232"/>
            <a:ext cx="3041736" cy="1311098"/>
          </a:xfrm>
          <a:prstGeom prst="rect">
            <a:avLst/>
          </a:prstGeom>
          <a:noFill/>
          <a:ln>
            <a:noFill/>
          </a:ln>
        </p:spPr>
        <p:txBody>
          <a:bodyPr spcFirstLastPara="1" wrap="square" lIns="91425" tIns="91425" rIns="91425" bIns="91425" anchor="t" anchorCtr="0">
            <a:spAutoFit/>
          </a:bodyPr>
          <a:lstStyle/>
          <a:p>
            <a:pPr>
              <a:lnSpc>
                <a:spcPct val="95000"/>
              </a:lnSpc>
              <a:spcAft>
                <a:spcPts val="1200"/>
              </a:spcAft>
              <a:buSzPts val="1400"/>
            </a:pPr>
            <a:r>
              <a:rPr lang="en-GB" b="1" dirty="0">
                <a:solidFill>
                  <a:srgbClr val="121212"/>
                </a:solidFill>
              </a:rPr>
              <a:t>How might your character feel about this? </a:t>
            </a:r>
          </a:p>
          <a:p>
            <a:pPr>
              <a:lnSpc>
                <a:spcPct val="95000"/>
              </a:lnSpc>
              <a:spcAft>
                <a:spcPts val="1200"/>
              </a:spcAft>
              <a:buSzPts val="1400"/>
            </a:pPr>
            <a:r>
              <a:rPr lang="en-GB" b="1" dirty="0">
                <a:solidFill>
                  <a:srgbClr val="121212"/>
                </a:solidFill>
              </a:rPr>
              <a:t>Does it show good news or bad news?</a:t>
            </a:r>
            <a:endParaRPr b="1" dirty="0"/>
          </a:p>
        </p:txBody>
      </p:sp>
      <p:pic>
        <p:nvPicPr>
          <p:cNvPr id="287" name="Google Shape;287;p2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018850" y="173300"/>
            <a:ext cx="3752849" cy="4796900"/>
          </a:xfrm>
          <a:prstGeom prst="rect">
            <a:avLst/>
          </a:prstGeom>
          <a:noFill/>
          <a:ln>
            <a:noFill/>
          </a:ln>
        </p:spPr>
      </p:pic>
      <p:sp>
        <p:nvSpPr>
          <p:cNvPr id="288" name="Google Shape;288;p20"/>
          <p:cNvSpPr/>
          <p:nvPr/>
        </p:nvSpPr>
        <p:spPr>
          <a:xfrm>
            <a:off x="5199775" y="405225"/>
            <a:ext cx="3413100" cy="4357200"/>
          </a:xfrm>
          <a:prstGeom prst="rect">
            <a:avLst/>
          </a:prstGeom>
          <a:solidFill>
            <a:schemeClr val="lt1"/>
          </a:solidFill>
          <a:ln>
            <a:noFill/>
          </a:ln>
        </p:spPr>
        <p:txBody>
          <a:bodyPr spcFirstLastPara="1" wrap="square" lIns="91425" tIns="91425" rIns="91425" bIns="91425" anchor="ctr" anchorCtr="0">
            <a:noAutofit/>
          </a:bodyPr>
          <a:lstStyle/>
          <a:p>
            <a:pPr>
              <a:buSzPts val="1400"/>
            </a:pPr>
            <a:endParaRPr/>
          </a:p>
        </p:txBody>
      </p:sp>
      <p:pic>
        <p:nvPicPr>
          <p:cNvPr id="289" name="Google Shape;289;p2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440775" y="1395600"/>
            <a:ext cx="2883250" cy="3076575"/>
          </a:xfrm>
          <a:prstGeom prst="rect">
            <a:avLst/>
          </a:prstGeom>
          <a:noFill/>
          <a:ln>
            <a:noFill/>
          </a:ln>
        </p:spPr>
      </p:pic>
      <p:pic>
        <p:nvPicPr>
          <p:cNvPr id="290" name="Google Shape;290;p20"/>
          <p:cNvPicPr preferRelativeResize="0"/>
          <p:nvPr/>
        </p:nvPicPr>
        <p:blipFill rotWithShape="1">
          <a:blip r:embed="rId5">
            <a:alphaModFix/>
          </a:blip>
          <a:srcRect/>
          <a:stretch/>
        </p:blipFill>
        <p:spPr>
          <a:xfrm>
            <a:off x="5403937" y="635475"/>
            <a:ext cx="2982675" cy="784200"/>
          </a:xfrm>
          <a:prstGeom prst="rect">
            <a:avLst/>
          </a:prstGeom>
          <a:noFill/>
          <a:ln>
            <a:noFill/>
          </a:ln>
        </p:spPr>
      </p:pic>
      <p:pic>
        <p:nvPicPr>
          <p:cNvPr id="291" name="Google Shape;291;p20"/>
          <p:cNvPicPr preferRelativeResize="0"/>
          <p:nvPr/>
        </p:nvPicPr>
        <p:blipFill rotWithShape="1">
          <a:blip r:embed="rId6">
            <a:alphaModFix/>
          </a:blip>
          <a:srcRect/>
          <a:stretch/>
        </p:blipFill>
        <p:spPr>
          <a:xfrm rot="442059">
            <a:off x="457256" y="2552751"/>
            <a:ext cx="833566" cy="1478310"/>
          </a:xfrm>
          <a:prstGeom prst="rect">
            <a:avLst/>
          </a:prstGeom>
          <a:noFill/>
          <a:ln>
            <a:noFill/>
          </a:ln>
        </p:spPr>
      </p:pic>
      <p:sp>
        <p:nvSpPr>
          <p:cNvPr id="11" name="Google Shape;284;p20">
            <a:extLst>
              <a:ext uri="{FF2B5EF4-FFF2-40B4-BE49-F238E27FC236}">
                <a16:creationId xmlns:a16="http://schemas.microsoft.com/office/drawing/2014/main" id="{726B269E-ADA9-784E-9445-DA9824BBBF37}"/>
              </a:ext>
            </a:extLst>
          </p:cNvPr>
          <p:cNvSpPr txBox="1"/>
          <p:nvPr/>
        </p:nvSpPr>
        <p:spPr>
          <a:xfrm>
            <a:off x="5129683" y="4735848"/>
            <a:ext cx="1647254" cy="338239"/>
          </a:xfrm>
          <a:prstGeom prst="rect">
            <a:avLst/>
          </a:prstGeom>
          <a:noFill/>
          <a:ln>
            <a:noFill/>
          </a:ln>
        </p:spPr>
        <p:txBody>
          <a:bodyPr spcFirstLastPara="1" wrap="square" lIns="91425" tIns="91425" rIns="91425" bIns="91425" anchor="b" anchorCtr="0">
            <a:noAutofit/>
          </a:bodyPr>
          <a:lstStyle/>
          <a:p>
            <a:pPr>
              <a:buSzPts val="2000"/>
            </a:pPr>
            <a:r>
              <a:rPr lang="en-GB" sz="900" i="1" dirty="0">
                <a:solidFill>
                  <a:schemeClr val="tx1"/>
                </a:solidFill>
              </a:rPr>
              <a:t>The Economist</a:t>
            </a:r>
            <a:endParaRPr lang="en-GB" sz="800" i="1" dirty="0">
              <a:solidFill>
                <a:schemeClr val="tx1"/>
              </a:solidFill>
            </a:endParaRPr>
          </a:p>
        </p:txBody>
      </p:sp>
    </p:spTree>
    <p:extLst>
      <p:ext uri="{BB962C8B-B14F-4D97-AF65-F5344CB8AC3E}">
        <p14:creationId xmlns:p14="http://schemas.microsoft.com/office/powerpoint/2010/main" val="3952506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1BA85"/>
        </a:solid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802932" y="1272115"/>
            <a:ext cx="4902740" cy="2590005"/>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400" b="1" dirty="0"/>
              <a:t>Marie </a:t>
            </a:r>
            <a:r>
              <a:rPr lang="en-GB" sz="2400" b="1" dirty="0" err="1"/>
              <a:t>Segger</a:t>
            </a:r>
            <a:r>
              <a:rPr lang="en-GB" sz="2400" b="1" dirty="0"/>
              <a:t> </a:t>
            </a:r>
            <a:r>
              <a:rPr lang="en-GB" sz="2400" dirty="0"/>
              <a:t>is a data journalist at </a:t>
            </a:r>
            <a:r>
              <a:rPr lang="en-GB" sz="2400" i="1" dirty="0"/>
              <a:t>The Economist </a:t>
            </a:r>
            <a:r>
              <a:rPr lang="en-GB" sz="2400" dirty="0"/>
              <a:t>newspaper. </a:t>
            </a:r>
            <a:br>
              <a:rPr lang="en-GB" sz="2400" dirty="0"/>
            </a:br>
            <a:br>
              <a:rPr lang="en-GB" sz="2400" dirty="0"/>
            </a:br>
            <a:r>
              <a:rPr lang="en-GB" sz="2400" dirty="0"/>
              <a:t>As you listen to her top tips, tick the things on your sheet that she mentions. Add any new ideas onto the back of your sheet.</a:t>
            </a:r>
            <a:br>
              <a:rPr lang="en-GB" dirty="0"/>
            </a:br>
            <a:br>
              <a:rPr lang="en-GB" dirty="0"/>
            </a:br>
            <a:br>
              <a:rPr lang="en-GB" dirty="0"/>
            </a:br>
            <a:endParaRPr dirty="0"/>
          </a:p>
        </p:txBody>
      </p:sp>
      <p:sp>
        <p:nvSpPr>
          <p:cNvPr id="2" name="Rectangle 1"/>
          <p:cNvSpPr/>
          <p:nvPr/>
        </p:nvSpPr>
        <p:spPr>
          <a:xfrm>
            <a:off x="442314" y="3862120"/>
            <a:ext cx="2945903" cy="830997"/>
          </a:xfrm>
          <a:prstGeom prst="rect">
            <a:avLst/>
          </a:prstGeom>
        </p:spPr>
        <p:txBody>
          <a:bodyPr wrap="square">
            <a:spAutoFit/>
          </a:bodyPr>
          <a:lstStyle/>
          <a:p>
            <a:pPr algn="ctr"/>
            <a:r>
              <a:rPr lang="en-GB" sz="2400" i="1" u="sng" dirty="0">
                <a:solidFill>
                  <a:schemeClr val="tx1"/>
                </a:solidFill>
                <a:hlinkClick r:id="rId3"/>
              </a:rPr>
              <a:t>Marie </a:t>
            </a:r>
            <a:r>
              <a:rPr lang="en-GB" sz="2400" i="1" u="sng" dirty="0" err="1">
                <a:solidFill>
                  <a:schemeClr val="tx1"/>
                </a:solidFill>
                <a:hlinkClick r:id="rId3"/>
              </a:rPr>
              <a:t>Segger</a:t>
            </a:r>
            <a:r>
              <a:rPr lang="en-GB" sz="2400" i="1" u="sng" dirty="0">
                <a:solidFill>
                  <a:schemeClr val="tx1"/>
                </a:solidFill>
                <a:hlinkClick r:id="rId3"/>
              </a:rPr>
              <a:t>: </a:t>
            </a:r>
          </a:p>
          <a:p>
            <a:pPr algn="ctr"/>
            <a:r>
              <a:rPr lang="en-GB" sz="2400" i="1" u="sng" dirty="0">
                <a:solidFill>
                  <a:schemeClr val="tx1"/>
                </a:solidFill>
                <a:hlinkClick r:id="rId3"/>
              </a:rPr>
              <a:t>Data Journalist</a:t>
            </a:r>
            <a:endParaRPr lang="en-GB" sz="2400" i="1" u="sng" dirty="0">
              <a:solidFill>
                <a:schemeClr val="tx1"/>
              </a:solidFill>
            </a:endParaRPr>
          </a:p>
        </p:txBody>
      </p:sp>
      <p:pic>
        <p:nvPicPr>
          <p:cNvPr id="4" name="Picture 3">
            <a:extLst>
              <a:ext uri="{FF2B5EF4-FFF2-40B4-BE49-F238E27FC236}">
                <a16:creationId xmlns:a16="http://schemas.microsoft.com/office/drawing/2014/main" id="{539BCCCF-F4B6-3A48-9EFE-EAB7098388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9830" y="958524"/>
            <a:ext cx="2715124" cy="2727931"/>
          </a:xfrm>
          <a:prstGeom prst="rect">
            <a:avLst/>
          </a:prstGeom>
        </p:spPr>
      </p:pic>
      <p:pic>
        <p:nvPicPr>
          <p:cNvPr id="6" name="Picture 5">
            <a:extLst>
              <a:ext uri="{FF2B5EF4-FFF2-40B4-BE49-F238E27FC236}">
                <a16:creationId xmlns:a16="http://schemas.microsoft.com/office/drawing/2014/main" id="{6F2D87DC-B980-1C42-8AB8-7BDC2195C9D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8052725">
            <a:off x="3330064" y="669642"/>
            <a:ext cx="899210" cy="791537"/>
          </a:xfrm>
          <a:prstGeom prst="rect">
            <a:avLst/>
          </a:prstGeom>
        </p:spPr>
      </p:pic>
      <p:pic>
        <p:nvPicPr>
          <p:cNvPr id="7" name="Picture 6">
            <a:extLst>
              <a:ext uri="{FF2B5EF4-FFF2-40B4-BE49-F238E27FC236}">
                <a16:creationId xmlns:a16="http://schemas.microsoft.com/office/drawing/2014/main" id="{063C8831-6E9A-DF44-9C74-8DB9FE5395D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7006" y="387022"/>
            <a:ext cx="2019370" cy="1770185"/>
          </a:xfrm>
          <a:prstGeom prst="rect">
            <a:avLst/>
          </a:prstGeom>
        </p:spPr>
      </p:pic>
    </p:spTree>
    <p:extLst>
      <p:ext uri="{BB962C8B-B14F-4D97-AF65-F5344CB8AC3E}">
        <p14:creationId xmlns:p14="http://schemas.microsoft.com/office/powerpoint/2010/main" val="441999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18" name="Google Shape;57;p1">
            <a:extLst>
              <a:ext uri="{FF2B5EF4-FFF2-40B4-BE49-F238E27FC236}">
                <a16:creationId xmlns:a16="http://schemas.microsoft.com/office/drawing/2014/main" id="{6E9B2A75-C3B5-A743-A7AB-0888E1ED6AF9}"/>
              </a:ext>
            </a:extLst>
          </p:cNvPr>
          <p:cNvSpPr/>
          <p:nvPr/>
        </p:nvSpPr>
        <p:spPr>
          <a:xfrm>
            <a:off x="-11250" y="0"/>
            <a:ext cx="2967900" cy="5143500"/>
          </a:xfrm>
          <a:prstGeom prst="rect">
            <a:avLst/>
          </a:prstGeom>
          <a:solidFill>
            <a:srgbClr val="E2D37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 name="Google Shape;59;p1">
            <a:extLst>
              <a:ext uri="{FF2B5EF4-FFF2-40B4-BE49-F238E27FC236}">
                <a16:creationId xmlns:a16="http://schemas.microsoft.com/office/drawing/2014/main" id="{DC6F1149-F3E1-4844-960F-92C3C132DDA1}"/>
              </a:ext>
            </a:extLst>
          </p:cNvPr>
          <p:cNvPicPr preferRelativeResize="0"/>
          <p:nvPr/>
        </p:nvPicPr>
        <p:blipFill rotWithShape="1">
          <a:blip r:embed="rId3" cstate="screen">
            <a:alphaModFix amt="14000"/>
            <a:extLst>
              <a:ext uri="{28A0092B-C50C-407E-A947-70E740481C1C}">
                <a14:useLocalDpi xmlns:a14="http://schemas.microsoft.com/office/drawing/2010/main"/>
              </a:ext>
            </a:extLst>
          </a:blip>
          <a:srcRect/>
          <a:stretch/>
        </p:blipFill>
        <p:spPr>
          <a:xfrm>
            <a:off x="-11250" y="0"/>
            <a:ext cx="2967900" cy="5143499"/>
          </a:xfrm>
          <a:prstGeom prst="rect">
            <a:avLst/>
          </a:prstGeom>
          <a:noFill/>
          <a:ln>
            <a:noFill/>
          </a:ln>
        </p:spPr>
      </p:pic>
      <p:pic>
        <p:nvPicPr>
          <p:cNvPr id="7" name="Google Shape;60;p1">
            <a:extLst>
              <a:ext uri="{FF2B5EF4-FFF2-40B4-BE49-F238E27FC236}">
                <a16:creationId xmlns:a16="http://schemas.microsoft.com/office/drawing/2014/main" id="{C34422D8-123F-064A-9BA7-333C0A2A8A9A}"/>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6875" y="838463"/>
            <a:ext cx="2979150" cy="4305037"/>
          </a:xfrm>
          <a:prstGeom prst="rect">
            <a:avLst/>
          </a:prstGeom>
          <a:noFill/>
          <a:ln>
            <a:noFill/>
          </a:ln>
        </p:spPr>
      </p:pic>
      <p:pic>
        <p:nvPicPr>
          <p:cNvPr id="8" name="Google Shape;61;p1">
            <a:extLst>
              <a:ext uri="{FF2B5EF4-FFF2-40B4-BE49-F238E27FC236}">
                <a16:creationId xmlns:a16="http://schemas.microsoft.com/office/drawing/2014/main" id="{33B425A6-7DB1-5C4C-819F-2521C9110D67}"/>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1182984">
            <a:off x="1073941" y="705505"/>
            <a:ext cx="388946" cy="459817"/>
          </a:xfrm>
          <a:prstGeom prst="rect">
            <a:avLst/>
          </a:prstGeom>
          <a:noFill/>
          <a:ln>
            <a:noFill/>
          </a:ln>
        </p:spPr>
      </p:pic>
      <p:pic>
        <p:nvPicPr>
          <p:cNvPr id="9" name="Google Shape;62;p1">
            <a:extLst>
              <a:ext uri="{FF2B5EF4-FFF2-40B4-BE49-F238E27FC236}">
                <a16:creationId xmlns:a16="http://schemas.microsoft.com/office/drawing/2014/main" id="{5F85AB24-CD50-8740-9101-F8AC069AD1A1}"/>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11170">
            <a:off x="1657000" y="1296200"/>
            <a:ext cx="266225" cy="406000"/>
          </a:xfrm>
          <a:prstGeom prst="rect">
            <a:avLst/>
          </a:prstGeom>
          <a:noFill/>
          <a:ln>
            <a:noFill/>
          </a:ln>
        </p:spPr>
      </p:pic>
      <p:pic>
        <p:nvPicPr>
          <p:cNvPr id="10" name="Google Shape;63;p1">
            <a:extLst>
              <a:ext uri="{FF2B5EF4-FFF2-40B4-BE49-F238E27FC236}">
                <a16:creationId xmlns:a16="http://schemas.microsoft.com/office/drawing/2014/main" id="{866F689D-84DE-8349-9D44-1B02F852A11A}"/>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1156212">
            <a:off x="2315814" y="3261540"/>
            <a:ext cx="437419" cy="434168"/>
          </a:xfrm>
          <a:prstGeom prst="rect">
            <a:avLst/>
          </a:prstGeom>
          <a:noFill/>
          <a:ln>
            <a:noFill/>
          </a:ln>
        </p:spPr>
      </p:pic>
      <p:pic>
        <p:nvPicPr>
          <p:cNvPr id="11" name="Google Shape;64;p1">
            <a:extLst>
              <a:ext uri="{FF2B5EF4-FFF2-40B4-BE49-F238E27FC236}">
                <a16:creationId xmlns:a16="http://schemas.microsoft.com/office/drawing/2014/main" id="{00327E32-FC8C-1F49-BF0B-D9DEB76FBA6D}"/>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470507">
            <a:off x="384556" y="1046687"/>
            <a:ext cx="349194" cy="475773"/>
          </a:xfrm>
          <a:prstGeom prst="rect">
            <a:avLst/>
          </a:prstGeom>
          <a:noFill/>
          <a:ln>
            <a:noFill/>
          </a:ln>
        </p:spPr>
      </p:pic>
      <p:pic>
        <p:nvPicPr>
          <p:cNvPr id="12" name="Google Shape;65;p1">
            <a:extLst>
              <a:ext uri="{FF2B5EF4-FFF2-40B4-BE49-F238E27FC236}">
                <a16:creationId xmlns:a16="http://schemas.microsoft.com/office/drawing/2014/main" id="{8138BED2-A76C-2844-A97B-DB0CF0EF4761}"/>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1056379">
            <a:off x="2443400" y="259175"/>
            <a:ext cx="256000" cy="364000"/>
          </a:xfrm>
          <a:prstGeom prst="rect">
            <a:avLst/>
          </a:prstGeom>
          <a:noFill/>
          <a:ln>
            <a:noFill/>
          </a:ln>
        </p:spPr>
      </p:pic>
      <p:pic>
        <p:nvPicPr>
          <p:cNvPr id="13" name="Google Shape;66;p1">
            <a:extLst>
              <a:ext uri="{FF2B5EF4-FFF2-40B4-BE49-F238E27FC236}">
                <a16:creationId xmlns:a16="http://schemas.microsoft.com/office/drawing/2014/main" id="{33A7FD55-BB92-EF46-BA51-B9FC99F8041F}"/>
              </a:ext>
            </a:extLst>
          </p:cNvPr>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rot="-1323228">
            <a:off x="292039" y="183282"/>
            <a:ext cx="418420" cy="666886"/>
          </a:xfrm>
          <a:prstGeom prst="rect">
            <a:avLst/>
          </a:prstGeom>
          <a:noFill/>
          <a:ln>
            <a:noFill/>
          </a:ln>
        </p:spPr>
      </p:pic>
      <p:pic>
        <p:nvPicPr>
          <p:cNvPr id="14" name="Google Shape;67;p1">
            <a:extLst>
              <a:ext uri="{FF2B5EF4-FFF2-40B4-BE49-F238E27FC236}">
                <a16:creationId xmlns:a16="http://schemas.microsoft.com/office/drawing/2014/main" id="{5A06B883-F21F-344B-B45A-6C91BD1CE290}"/>
              </a:ext>
            </a:extLst>
          </p:cNvPr>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rot="1116741">
            <a:off x="1883050" y="2022178"/>
            <a:ext cx="192575" cy="232475"/>
          </a:xfrm>
          <a:prstGeom prst="rect">
            <a:avLst/>
          </a:prstGeom>
          <a:noFill/>
          <a:ln>
            <a:noFill/>
          </a:ln>
        </p:spPr>
      </p:pic>
      <p:pic>
        <p:nvPicPr>
          <p:cNvPr id="15" name="Google Shape;68;p1">
            <a:extLst>
              <a:ext uri="{FF2B5EF4-FFF2-40B4-BE49-F238E27FC236}">
                <a16:creationId xmlns:a16="http://schemas.microsoft.com/office/drawing/2014/main" id="{0DCA7774-8953-524F-81BB-059608F5A108}"/>
              </a:ext>
            </a:extLst>
          </p:cNvP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rot="1024253">
            <a:off x="1757300" y="304666"/>
            <a:ext cx="192598" cy="273013"/>
          </a:xfrm>
          <a:prstGeom prst="rect">
            <a:avLst/>
          </a:prstGeom>
          <a:noFill/>
          <a:ln>
            <a:noFill/>
          </a:ln>
        </p:spPr>
      </p:pic>
      <p:pic>
        <p:nvPicPr>
          <p:cNvPr id="16" name="Google Shape;69;p1">
            <a:extLst>
              <a:ext uri="{FF2B5EF4-FFF2-40B4-BE49-F238E27FC236}">
                <a16:creationId xmlns:a16="http://schemas.microsoft.com/office/drawing/2014/main" id="{5ED7B539-C642-7A47-80F3-7CB7B245F6F3}"/>
              </a:ext>
            </a:extLst>
          </p:cNvPr>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rot="-1197518">
            <a:off x="353725" y="2016104"/>
            <a:ext cx="256725" cy="244599"/>
          </a:xfrm>
          <a:prstGeom prst="rect">
            <a:avLst/>
          </a:prstGeom>
          <a:noFill/>
          <a:ln>
            <a:noFill/>
          </a:ln>
        </p:spPr>
      </p:pic>
      <p:pic>
        <p:nvPicPr>
          <p:cNvPr id="17" name="Google Shape;70;p1">
            <a:extLst>
              <a:ext uri="{FF2B5EF4-FFF2-40B4-BE49-F238E27FC236}">
                <a16:creationId xmlns:a16="http://schemas.microsoft.com/office/drawing/2014/main" id="{3F046D4E-0D85-0146-B59B-03B47840D989}"/>
              </a:ext>
            </a:extLst>
          </p:cNvPr>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933525" y="201073"/>
            <a:ext cx="193161" cy="281775"/>
          </a:xfrm>
          <a:prstGeom prst="rect">
            <a:avLst/>
          </a:prstGeom>
          <a:noFill/>
          <a:ln>
            <a:noFill/>
          </a:ln>
        </p:spPr>
      </p:pic>
      <p:pic>
        <p:nvPicPr>
          <p:cNvPr id="1026" name="Picture 2" descr="https://lh4.googleusercontent.com/ObHcPtYKcaUwGzhnqUK2sReVPN-XOyNGr9YgkYr6v6MyqiDdKAtCdRjnk-VcV7byPMkbKVVBxti-OTV7sOYD8lbjrxCFWPIKv3IoU5itckE3BmTipv1MMIyWDkAsi2ZUq0eZGkmLgoUlA-M=s2048">
            <a:extLst>
              <a:ext uri="{FF2B5EF4-FFF2-40B4-BE49-F238E27FC236}">
                <a16:creationId xmlns:a16="http://schemas.microsoft.com/office/drawing/2014/main" id="{F9879599-2BFF-C947-99D6-AA38DB6C469E}"/>
              </a:ext>
            </a:extLst>
          </p:cNvPr>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3534511" y="2063880"/>
            <a:ext cx="4822523" cy="2119400"/>
          </a:xfrm>
          <a:prstGeom prst="rect">
            <a:avLst/>
          </a:prstGeom>
          <a:noFill/>
          <a:extLst>
            <a:ext uri="{909E8E84-426E-40DD-AFC4-6F175D3DCCD1}">
              <a14:hiddenFill xmlns:a14="http://schemas.microsoft.com/office/drawing/2010/main">
                <a:solidFill>
                  <a:srgbClr val="FFFFFF"/>
                </a:solidFill>
              </a14:hiddenFill>
            </a:ext>
          </a:extLst>
        </p:spPr>
      </p:pic>
      <p:pic>
        <p:nvPicPr>
          <p:cNvPr id="21" name="Google Shape;54;p1">
            <a:extLst>
              <a:ext uri="{FF2B5EF4-FFF2-40B4-BE49-F238E27FC236}">
                <a16:creationId xmlns:a16="http://schemas.microsoft.com/office/drawing/2014/main" id="{91BFEA1D-12A9-5C47-B765-7C30656C7B09}"/>
              </a:ext>
            </a:extLst>
          </p:cNvPr>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3534511" y="403540"/>
            <a:ext cx="1773871" cy="445294"/>
          </a:xfrm>
          <a:prstGeom prst="rect">
            <a:avLst/>
          </a:prstGeom>
          <a:noFill/>
          <a:ln>
            <a:noFill/>
          </a:ln>
        </p:spPr>
      </p:pic>
      <p:pic>
        <p:nvPicPr>
          <p:cNvPr id="22" name="Google Shape;55;p1">
            <a:extLst>
              <a:ext uri="{FF2B5EF4-FFF2-40B4-BE49-F238E27FC236}">
                <a16:creationId xmlns:a16="http://schemas.microsoft.com/office/drawing/2014/main" id="{DE0971C3-475F-3245-B031-7F2DAF3935DA}"/>
              </a:ext>
            </a:extLst>
          </p:cNvPr>
          <p:cNvPicPr preferRelativeResize="0"/>
          <p:nvPr/>
        </p:nvPicPr>
        <p:blipFill rotWithShape="1">
          <a:blip r:embed="rId17" cstate="screen">
            <a:alphaModFix/>
            <a:extLst>
              <a:ext uri="{28A0092B-C50C-407E-A947-70E740481C1C}">
                <a14:useLocalDpi xmlns:a14="http://schemas.microsoft.com/office/drawing/2010/main"/>
              </a:ext>
            </a:extLst>
          </a:blip>
          <a:srcRect/>
          <a:stretch/>
        </p:blipFill>
        <p:spPr>
          <a:xfrm>
            <a:off x="5544775" y="403552"/>
            <a:ext cx="1289685" cy="445274"/>
          </a:xfrm>
          <a:prstGeom prst="rect">
            <a:avLst/>
          </a:prstGeom>
          <a:noFill/>
          <a:ln>
            <a:noFill/>
          </a:ln>
        </p:spPr>
      </p:pic>
      <p:sp>
        <p:nvSpPr>
          <p:cNvPr id="30" name="Google Shape;67;p2">
            <a:extLst>
              <a:ext uri="{FF2B5EF4-FFF2-40B4-BE49-F238E27FC236}">
                <a16:creationId xmlns:a16="http://schemas.microsoft.com/office/drawing/2014/main" id="{0825AA76-6A6F-4044-8C2C-E559152E135D}"/>
              </a:ext>
            </a:extLst>
          </p:cNvPr>
          <p:cNvSpPr txBox="1"/>
          <p:nvPr/>
        </p:nvSpPr>
        <p:spPr>
          <a:xfrm>
            <a:off x="3534512" y="1278719"/>
            <a:ext cx="1127136" cy="355276"/>
          </a:xfrm>
          <a:prstGeom prst="rect">
            <a:avLst/>
          </a:prstGeom>
          <a:solidFill>
            <a:schemeClr val="dk1"/>
          </a:solidFill>
          <a:ln>
            <a:noFill/>
          </a:ln>
        </p:spPr>
        <p:txBody>
          <a:bodyPr spcFirstLastPara="1" wrap="square" lIns="54000" tIns="54000" rIns="54000" bIns="540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1600" b="1" i="0" u="none" strike="noStrike" cap="none" dirty="0">
                <a:solidFill>
                  <a:schemeClr val="lt1"/>
                </a:solidFill>
                <a:latin typeface="Arial"/>
                <a:ea typeface="Arial"/>
                <a:cs typeface="Arial"/>
                <a:sym typeface="Arial"/>
              </a:rPr>
              <a:t>LESSON 3</a:t>
            </a:r>
            <a:endParaRPr sz="1600" b="1"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443363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2D372"/>
        </a:solidFill>
        <a:effectLst/>
      </p:bgPr>
    </p:bg>
    <p:spTree>
      <p:nvGrpSpPr>
        <p:cNvPr id="1" name=""/>
        <p:cNvGrpSpPr/>
        <p:nvPr/>
      </p:nvGrpSpPr>
      <p:grpSpPr>
        <a:xfrm>
          <a:off x="0" y="0"/>
          <a:ext cx="0" cy="0"/>
          <a:chOff x="0" y="0"/>
          <a:chExt cx="0" cy="0"/>
        </a:xfrm>
      </p:grpSpPr>
      <p:pic>
        <p:nvPicPr>
          <p:cNvPr id="19" name="Google Shape;376;p27">
            <a:extLst>
              <a:ext uri="{FF2B5EF4-FFF2-40B4-BE49-F238E27FC236}">
                <a16:creationId xmlns:a16="http://schemas.microsoft.com/office/drawing/2014/main" id="{9BED0347-D239-CB45-9235-F42527E7D200}"/>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rot="5399996">
            <a:off x="5564501" y="1246005"/>
            <a:ext cx="4191000" cy="2585871"/>
          </a:xfrm>
          <a:prstGeom prst="rect">
            <a:avLst/>
          </a:prstGeom>
          <a:noFill/>
          <a:ln>
            <a:noFill/>
          </a:ln>
        </p:spPr>
      </p:pic>
      <p:sp>
        <p:nvSpPr>
          <p:cNvPr id="4" name="Google Shape;103;p4">
            <a:extLst>
              <a:ext uri="{FF2B5EF4-FFF2-40B4-BE49-F238E27FC236}">
                <a16:creationId xmlns:a16="http://schemas.microsoft.com/office/drawing/2014/main" id="{CB5A8271-0F0E-8445-A494-08C7A248B5E8}"/>
              </a:ext>
            </a:extLst>
          </p:cNvPr>
          <p:cNvSpPr/>
          <p:nvPr/>
        </p:nvSpPr>
        <p:spPr>
          <a:xfrm>
            <a:off x="524624" y="642512"/>
            <a:ext cx="21501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GB" sz="2800" b="1" i="0" u="none" strike="noStrike" cap="none" dirty="0">
                <a:solidFill>
                  <a:srgbClr val="000000"/>
                </a:solidFill>
                <a:latin typeface="Arial"/>
                <a:ea typeface="Arial"/>
                <a:cs typeface="Arial"/>
                <a:sym typeface="Arial"/>
              </a:rPr>
              <a:t>Keyword</a:t>
            </a:r>
            <a:endParaRPr sz="2800" b="0" i="0" u="none" strike="noStrike" cap="none" dirty="0">
              <a:solidFill>
                <a:srgbClr val="000000"/>
              </a:solidFill>
              <a:latin typeface="Arial"/>
              <a:ea typeface="Arial"/>
              <a:cs typeface="Arial"/>
              <a:sym typeface="Arial"/>
            </a:endParaRPr>
          </a:p>
        </p:txBody>
      </p:sp>
      <p:sp>
        <p:nvSpPr>
          <p:cNvPr id="5" name="Google Shape;102;p4">
            <a:extLst>
              <a:ext uri="{FF2B5EF4-FFF2-40B4-BE49-F238E27FC236}">
                <a16:creationId xmlns:a16="http://schemas.microsoft.com/office/drawing/2014/main" id="{B24A71E0-0B8A-7349-B7B2-0E3E1C402A39}"/>
              </a:ext>
            </a:extLst>
          </p:cNvPr>
          <p:cNvSpPr txBox="1"/>
          <p:nvPr/>
        </p:nvSpPr>
        <p:spPr>
          <a:xfrm>
            <a:off x="94213" y="1895901"/>
            <a:ext cx="6272850" cy="2286000"/>
          </a:xfrm>
          <a:prstGeom prst="rect">
            <a:avLst/>
          </a:prstGeom>
          <a:noFill/>
          <a:ln>
            <a:noFill/>
          </a:ln>
        </p:spPr>
        <p:txBody>
          <a:bodyPr spcFirstLastPara="1" wrap="square" lIns="91425" tIns="91425" rIns="91425" bIns="91425" anchor="b" anchorCtr="0">
            <a:noAutofit/>
          </a:bodyPr>
          <a:lstStyle/>
          <a:p>
            <a:pPr marL="457200" lvl="0"/>
            <a:r>
              <a:rPr lang="en-GB" sz="1600" b="1" dirty="0"/>
              <a:t>Data = </a:t>
            </a:r>
            <a:r>
              <a:rPr lang="en-GB" sz="1600" dirty="0"/>
              <a:t>information in the form of text, observations, figures, images, numbers, graphs, or symbols. For example, numbers and isolated facts. Data is a raw form of knowledge and, on its own, doesn't carry any significance or purpose.</a:t>
            </a:r>
          </a:p>
          <a:p>
            <a:pPr marL="457200" lvl="0"/>
            <a:endParaRPr lang="en-GB" sz="1600" dirty="0"/>
          </a:p>
          <a:p>
            <a:pPr marL="457200" lvl="0"/>
            <a:r>
              <a:rPr lang="en-GB" sz="1600" dirty="0"/>
              <a:t>A group of data about the same topic is called a </a:t>
            </a:r>
            <a:r>
              <a:rPr lang="en-GB" sz="1600" b="1" dirty="0"/>
              <a:t>data set</a:t>
            </a:r>
            <a:r>
              <a:rPr lang="en-GB" sz="1600" dirty="0"/>
              <a:t>. </a:t>
            </a:r>
          </a:p>
          <a:p>
            <a:pPr marL="457200" lvl="0"/>
            <a:endParaRPr lang="en-GB" sz="1600" dirty="0"/>
          </a:p>
          <a:p>
            <a:pPr marL="457200" lvl="0"/>
            <a:r>
              <a:rPr lang="en-GB" sz="1600" dirty="0"/>
              <a:t>Journalists put data together to form a picture about things that are happening in the news – a bit like a jigsaw puzzle </a:t>
            </a:r>
            <a:br>
              <a:rPr lang="en-GB" sz="1600" dirty="0"/>
            </a:br>
            <a:r>
              <a:rPr lang="en-GB" sz="1600" dirty="0"/>
              <a:t>of information. </a:t>
            </a:r>
          </a:p>
          <a:p>
            <a:pPr marL="457200" lvl="0"/>
            <a:endParaRPr lang="en-GB" b="1" dirty="0"/>
          </a:p>
        </p:txBody>
      </p:sp>
      <p:pic>
        <p:nvPicPr>
          <p:cNvPr id="3" name="Picture 2">
            <a:extLst>
              <a:ext uri="{FF2B5EF4-FFF2-40B4-BE49-F238E27FC236}">
                <a16:creationId xmlns:a16="http://schemas.microsoft.com/office/drawing/2014/main" id="{CDD24CC7-C918-B14E-B57D-87245F6576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13468" y="443438"/>
            <a:ext cx="1441047" cy="1826722"/>
          </a:xfrm>
          <a:prstGeom prst="rect">
            <a:avLst/>
          </a:prstGeom>
        </p:spPr>
      </p:pic>
      <p:pic>
        <p:nvPicPr>
          <p:cNvPr id="6" name="Picture 5">
            <a:extLst>
              <a:ext uri="{FF2B5EF4-FFF2-40B4-BE49-F238E27FC236}">
                <a16:creationId xmlns:a16="http://schemas.microsoft.com/office/drawing/2014/main" id="{CE7F93E4-C3C9-604D-A187-C3E5CAB5933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011837">
            <a:off x="7060244" y="2562723"/>
            <a:ext cx="1347492" cy="1779156"/>
          </a:xfrm>
          <a:prstGeom prst="rect">
            <a:avLst/>
          </a:prstGeom>
        </p:spPr>
      </p:pic>
    </p:spTree>
    <p:extLst>
      <p:ext uri="{BB962C8B-B14F-4D97-AF65-F5344CB8AC3E}">
        <p14:creationId xmlns:p14="http://schemas.microsoft.com/office/powerpoint/2010/main" val="1517141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91BA85"/>
        </a:solid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842974" y="752460"/>
            <a:ext cx="4902740" cy="3051670"/>
          </a:xfrm>
          <a:prstGeom prst="rect">
            <a:avLst/>
          </a:prstGeom>
        </p:spPr>
        <p:txBody>
          <a:bodyPr spcFirstLastPara="1" wrap="square" lIns="91425" tIns="91425" rIns="91425" bIns="91425" anchor="t" anchorCtr="0">
            <a:normAutofit fontScale="90000"/>
          </a:bodyPr>
          <a:lstStyle/>
          <a:p>
            <a:r>
              <a:rPr lang="en-GB" sz="2400" b="1" dirty="0"/>
              <a:t>Sarah Leo </a:t>
            </a:r>
            <a:r>
              <a:rPr lang="en-GB" sz="2400" dirty="0"/>
              <a:t>is a visual data journalist at </a:t>
            </a:r>
            <a:r>
              <a:rPr lang="en-GB" sz="2400" i="1" dirty="0"/>
              <a:t>The Economist </a:t>
            </a:r>
            <a:r>
              <a:rPr lang="en-GB" sz="2400" dirty="0"/>
              <a:t>newspaper.</a:t>
            </a:r>
            <a:br>
              <a:rPr lang="en-GB" sz="2400" dirty="0"/>
            </a:br>
            <a:br>
              <a:rPr lang="en-GB" sz="2400" dirty="0"/>
            </a:br>
            <a:r>
              <a:rPr lang="en-GB" sz="2400" b="1" dirty="0"/>
              <a:t>A = </a:t>
            </a:r>
            <a:r>
              <a:rPr lang="en-GB" sz="2400" dirty="0"/>
              <a:t>what does a good visual data journalist do?</a:t>
            </a:r>
            <a:br>
              <a:rPr lang="en-GB" sz="2400" dirty="0"/>
            </a:br>
            <a:br>
              <a:rPr lang="en-GB" sz="2400" b="1" dirty="0"/>
            </a:br>
            <a:r>
              <a:rPr lang="en-GB" sz="2400" b="1" dirty="0"/>
              <a:t>B = </a:t>
            </a:r>
            <a:r>
              <a:rPr lang="en-GB" sz="2400" dirty="0"/>
              <a:t>what tips does Sarah have for choosing which data to present?</a:t>
            </a:r>
            <a:br>
              <a:rPr lang="en-GB" sz="2400" dirty="0"/>
            </a:br>
            <a:br>
              <a:rPr lang="en-GB" sz="2400" b="1" dirty="0"/>
            </a:br>
            <a:r>
              <a:rPr lang="en-GB" sz="2400" b="1" dirty="0"/>
              <a:t>C = </a:t>
            </a:r>
            <a:r>
              <a:rPr lang="en-GB" sz="2400" dirty="0"/>
              <a:t>what tips does Sarah have for presenting data clearly?</a:t>
            </a:r>
            <a:br>
              <a:rPr lang="en-US" sz="2400" dirty="0"/>
            </a:br>
            <a:br>
              <a:rPr lang="en-GB" sz="2400" b="1" dirty="0"/>
            </a:br>
            <a:br>
              <a:rPr lang="en-GB" dirty="0"/>
            </a:br>
            <a:br>
              <a:rPr lang="en-GB" dirty="0"/>
            </a:br>
            <a:br>
              <a:rPr lang="en-GB" dirty="0"/>
            </a:br>
            <a:endParaRPr dirty="0"/>
          </a:p>
        </p:txBody>
      </p:sp>
      <p:sp>
        <p:nvSpPr>
          <p:cNvPr id="2" name="Rectangle 1"/>
          <p:cNvSpPr/>
          <p:nvPr/>
        </p:nvSpPr>
        <p:spPr>
          <a:xfrm>
            <a:off x="442314" y="3862120"/>
            <a:ext cx="2945903" cy="830997"/>
          </a:xfrm>
          <a:prstGeom prst="rect">
            <a:avLst/>
          </a:prstGeom>
        </p:spPr>
        <p:txBody>
          <a:bodyPr wrap="square">
            <a:spAutoFit/>
          </a:bodyPr>
          <a:lstStyle/>
          <a:p>
            <a:pPr algn="ctr"/>
            <a:r>
              <a:rPr lang="en-GB" sz="2400" u="sng" dirty="0">
                <a:hlinkClick r:id="rId3"/>
              </a:rPr>
              <a:t>Sarah Leo: </a:t>
            </a:r>
          </a:p>
          <a:p>
            <a:pPr algn="ctr"/>
            <a:r>
              <a:rPr lang="en-GB" sz="2400" u="sng" dirty="0">
                <a:hlinkClick r:id="rId3"/>
              </a:rPr>
              <a:t>Data Visualiser</a:t>
            </a:r>
            <a:endParaRPr lang="en-GB" sz="2400" u="sng" dirty="0">
              <a:solidFill>
                <a:schemeClr val="tx1"/>
              </a:solidFill>
            </a:endParaRPr>
          </a:p>
        </p:txBody>
      </p:sp>
      <p:pic>
        <p:nvPicPr>
          <p:cNvPr id="6" name="Picture 5">
            <a:extLst>
              <a:ext uri="{FF2B5EF4-FFF2-40B4-BE49-F238E27FC236}">
                <a16:creationId xmlns:a16="http://schemas.microsoft.com/office/drawing/2014/main" id="{6F2D87DC-B980-1C42-8AB8-7BDC2195C9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8052725">
            <a:off x="3012065" y="743747"/>
            <a:ext cx="611108" cy="537933"/>
          </a:xfrm>
          <a:prstGeom prst="rect">
            <a:avLst/>
          </a:prstGeom>
        </p:spPr>
      </p:pic>
      <p:pic>
        <p:nvPicPr>
          <p:cNvPr id="18" name="Google Shape;94;p3">
            <a:extLst>
              <a:ext uri="{FF2B5EF4-FFF2-40B4-BE49-F238E27FC236}">
                <a16:creationId xmlns:a16="http://schemas.microsoft.com/office/drawing/2014/main" id="{3C8D1559-D13C-6943-B334-2CC5043E7F25}"/>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28814" y="1012713"/>
            <a:ext cx="2654222" cy="2673742"/>
          </a:xfrm>
          <a:prstGeom prst="rect">
            <a:avLst/>
          </a:prstGeom>
          <a:noFill/>
          <a:ln>
            <a:noFill/>
          </a:ln>
        </p:spPr>
      </p:pic>
      <p:pic>
        <p:nvPicPr>
          <p:cNvPr id="19" name="Picture 18">
            <a:extLst>
              <a:ext uri="{FF2B5EF4-FFF2-40B4-BE49-F238E27FC236}">
                <a16:creationId xmlns:a16="http://schemas.microsoft.com/office/drawing/2014/main" id="{D1E052F6-A2AD-2941-8D2E-DDB54778A3B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77335" y="462486"/>
            <a:ext cx="2182952" cy="1913581"/>
          </a:xfrm>
          <a:prstGeom prst="rect">
            <a:avLst/>
          </a:prstGeom>
        </p:spPr>
      </p:pic>
    </p:spTree>
    <p:extLst>
      <p:ext uri="{BB962C8B-B14F-4D97-AF65-F5344CB8AC3E}">
        <p14:creationId xmlns:p14="http://schemas.microsoft.com/office/powerpoint/2010/main" val="2454128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DFDFD9"/>
        </a:solidFill>
        <a:effectLst/>
      </p:bgPr>
    </p:bg>
    <p:spTree>
      <p:nvGrpSpPr>
        <p:cNvPr id="1" name="Shape 335"/>
        <p:cNvGrpSpPr/>
        <p:nvPr/>
      </p:nvGrpSpPr>
      <p:grpSpPr>
        <a:xfrm>
          <a:off x="0" y="0"/>
          <a:ext cx="0" cy="0"/>
          <a:chOff x="0" y="0"/>
          <a:chExt cx="0" cy="0"/>
        </a:xfrm>
      </p:grpSpPr>
      <p:sp>
        <p:nvSpPr>
          <p:cNvPr id="336" name="Google Shape;336;p25"/>
          <p:cNvSpPr txBox="1"/>
          <p:nvPr/>
        </p:nvSpPr>
        <p:spPr>
          <a:xfrm>
            <a:off x="3650054" y="1148744"/>
            <a:ext cx="4912056" cy="3288153"/>
          </a:xfrm>
          <a:prstGeom prst="rect">
            <a:avLst/>
          </a:prstGeom>
          <a:noFill/>
          <a:ln>
            <a:noFill/>
          </a:ln>
        </p:spPr>
        <p:txBody>
          <a:bodyPr spcFirstLastPara="1" wrap="square" lIns="91425" tIns="91425" rIns="91425" bIns="91425" anchor="b" anchorCtr="0">
            <a:normAutofit fontScale="92500" lnSpcReduction="20000"/>
          </a:bodyPr>
          <a:lstStyle/>
          <a:p>
            <a:pPr>
              <a:buSzPts val="1100"/>
            </a:pPr>
            <a:r>
              <a:rPr lang="en-GB" sz="2200" dirty="0">
                <a:solidFill>
                  <a:schemeClr val="tx1"/>
                </a:solidFill>
              </a:rPr>
              <a:t>What data did you include? What data didn’t you include? Why?</a:t>
            </a:r>
          </a:p>
          <a:p>
            <a:pPr>
              <a:buSzPts val="1100"/>
            </a:pPr>
            <a:endParaRPr lang="en-GB" sz="2200" dirty="0">
              <a:solidFill>
                <a:schemeClr val="tx1"/>
              </a:solidFill>
            </a:endParaRPr>
          </a:p>
          <a:p>
            <a:pPr>
              <a:buSzPts val="1100"/>
            </a:pPr>
            <a:r>
              <a:rPr lang="en-GB" sz="2200" dirty="0">
                <a:solidFill>
                  <a:schemeClr val="tx1"/>
                </a:solidFill>
              </a:rPr>
              <a:t>What presentation did you choose and why? For example, why is your chart or graph the clearest way?</a:t>
            </a:r>
          </a:p>
          <a:p>
            <a:pPr>
              <a:buSzPts val="1100"/>
            </a:pPr>
            <a:endParaRPr lang="en-GB" sz="2200" dirty="0">
              <a:solidFill>
                <a:schemeClr val="tx1"/>
              </a:solidFill>
            </a:endParaRPr>
          </a:p>
          <a:p>
            <a:pPr>
              <a:buSzPts val="1100"/>
            </a:pPr>
            <a:r>
              <a:rPr lang="en-GB" sz="2200" dirty="0">
                <a:solidFill>
                  <a:schemeClr val="tx1"/>
                </a:solidFill>
              </a:rPr>
              <a:t>What do you hope people will learn from your data?</a:t>
            </a:r>
          </a:p>
          <a:p>
            <a:pPr>
              <a:buSzPts val="1100"/>
            </a:pPr>
            <a:endParaRPr lang="en-GB" sz="2200" dirty="0">
              <a:solidFill>
                <a:schemeClr val="tx1"/>
              </a:solidFill>
            </a:endParaRPr>
          </a:p>
          <a:p>
            <a:pPr>
              <a:buSzPts val="1100"/>
            </a:pPr>
            <a:r>
              <a:rPr lang="en-GB" sz="2200" dirty="0">
                <a:solidFill>
                  <a:schemeClr val="tx1"/>
                </a:solidFill>
              </a:rPr>
              <a:t>Do you have any concerns about the way you have presented your data?</a:t>
            </a:r>
          </a:p>
          <a:p>
            <a:pPr>
              <a:buSzPts val="1100"/>
            </a:pPr>
            <a:endParaRPr sz="1800" dirty="0"/>
          </a:p>
        </p:txBody>
      </p:sp>
      <p:pic>
        <p:nvPicPr>
          <p:cNvPr id="5" name="Google Shape;59;p1">
            <a:extLst>
              <a:ext uri="{FF2B5EF4-FFF2-40B4-BE49-F238E27FC236}">
                <a16:creationId xmlns:a16="http://schemas.microsoft.com/office/drawing/2014/main" id="{4F18C4EC-6366-B244-BB1B-D71688AF4BBE}"/>
              </a:ext>
            </a:extLst>
          </p:cNvPr>
          <p:cNvPicPr preferRelativeResize="0"/>
          <p:nvPr/>
        </p:nvPicPr>
        <p:blipFill rotWithShape="1">
          <a:blip r:embed="rId3" cstate="screen">
            <a:alphaModFix amt="14000"/>
            <a:extLst>
              <a:ext uri="{28A0092B-C50C-407E-A947-70E740481C1C}">
                <a14:useLocalDpi xmlns:a14="http://schemas.microsoft.com/office/drawing/2010/main"/>
              </a:ext>
            </a:extLst>
          </a:blip>
          <a:srcRect/>
          <a:stretch/>
        </p:blipFill>
        <p:spPr>
          <a:xfrm>
            <a:off x="-11250" y="0"/>
            <a:ext cx="2967900" cy="5143499"/>
          </a:xfrm>
          <a:prstGeom prst="rect">
            <a:avLst/>
          </a:prstGeom>
          <a:noFill/>
          <a:ln>
            <a:noFill/>
          </a:ln>
        </p:spPr>
      </p:pic>
      <p:pic>
        <p:nvPicPr>
          <p:cNvPr id="7" name="Google Shape;376;p27">
            <a:extLst>
              <a:ext uri="{FF2B5EF4-FFF2-40B4-BE49-F238E27FC236}">
                <a16:creationId xmlns:a16="http://schemas.microsoft.com/office/drawing/2014/main" id="{9BED0347-D239-CB45-9235-F42527E7D200}"/>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399996">
            <a:off x="-660453" y="1238970"/>
            <a:ext cx="4191000" cy="2585871"/>
          </a:xfrm>
          <a:prstGeom prst="rect">
            <a:avLst/>
          </a:prstGeom>
          <a:noFill/>
          <a:ln>
            <a:noFill/>
          </a:ln>
        </p:spPr>
      </p:pic>
      <p:pic>
        <p:nvPicPr>
          <p:cNvPr id="8" name="Picture 7">
            <a:extLst>
              <a:ext uri="{FF2B5EF4-FFF2-40B4-BE49-F238E27FC236}">
                <a16:creationId xmlns:a16="http://schemas.microsoft.com/office/drawing/2014/main" id="{CDD24CC7-C918-B14E-B57D-87245F6576D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8514" y="436403"/>
            <a:ext cx="1441047" cy="1826722"/>
          </a:xfrm>
          <a:prstGeom prst="rect">
            <a:avLst/>
          </a:prstGeom>
        </p:spPr>
      </p:pic>
      <p:pic>
        <p:nvPicPr>
          <p:cNvPr id="9" name="Picture 8">
            <a:extLst>
              <a:ext uri="{FF2B5EF4-FFF2-40B4-BE49-F238E27FC236}">
                <a16:creationId xmlns:a16="http://schemas.microsoft.com/office/drawing/2014/main" id="{CE7F93E4-C3C9-604D-A187-C3E5CAB5933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1011837">
            <a:off x="835290" y="2555688"/>
            <a:ext cx="1347492" cy="1779156"/>
          </a:xfrm>
          <a:prstGeom prst="rect">
            <a:avLst/>
          </a:prstGeom>
        </p:spPr>
      </p:pic>
    </p:spTree>
    <p:extLst>
      <p:ext uri="{BB962C8B-B14F-4D97-AF65-F5344CB8AC3E}">
        <p14:creationId xmlns:p14="http://schemas.microsoft.com/office/powerpoint/2010/main" val="3436047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DFDFD9"/>
        </a:solidFill>
        <a:effectLst/>
      </p:bgPr>
    </p:bg>
    <p:spTree>
      <p:nvGrpSpPr>
        <p:cNvPr id="1" name="Shape 335"/>
        <p:cNvGrpSpPr/>
        <p:nvPr/>
      </p:nvGrpSpPr>
      <p:grpSpPr>
        <a:xfrm>
          <a:off x="0" y="0"/>
          <a:ext cx="0" cy="0"/>
          <a:chOff x="0" y="0"/>
          <a:chExt cx="0" cy="0"/>
        </a:xfrm>
      </p:grpSpPr>
      <p:sp>
        <p:nvSpPr>
          <p:cNvPr id="336" name="Google Shape;336;p25"/>
          <p:cNvSpPr txBox="1"/>
          <p:nvPr/>
        </p:nvSpPr>
        <p:spPr>
          <a:xfrm>
            <a:off x="408525" y="300175"/>
            <a:ext cx="7935900" cy="857100"/>
          </a:xfrm>
          <a:prstGeom prst="rect">
            <a:avLst/>
          </a:prstGeom>
          <a:noFill/>
          <a:ln>
            <a:noFill/>
          </a:ln>
        </p:spPr>
        <p:txBody>
          <a:bodyPr spcFirstLastPara="1" wrap="square" lIns="91425" tIns="91425" rIns="91425" bIns="91425" anchor="b" anchorCtr="0">
            <a:normAutofit/>
          </a:bodyPr>
          <a:lstStyle/>
          <a:p>
            <a:pPr>
              <a:buSzPts val="1100"/>
            </a:pPr>
            <a:r>
              <a:rPr lang="en-GB" sz="2000" b="1"/>
              <a:t>Look at charts A, B and C. Which do you think journalists </a:t>
            </a:r>
            <a:br>
              <a:rPr lang="en-GB" sz="2000" b="1"/>
            </a:br>
            <a:r>
              <a:rPr lang="en-GB" sz="2000" b="1"/>
              <a:t>at </a:t>
            </a:r>
            <a:r>
              <a:rPr lang="en-GB" sz="2000" b="1" i="1"/>
              <a:t>The Economist</a:t>
            </a:r>
            <a:r>
              <a:rPr lang="en-GB" sz="2000" b="1"/>
              <a:t> chose to use? Why?</a:t>
            </a:r>
            <a:endParaRPr sz="1800"/>
          </a:p>
        </p:txBody>
      </p:sp>
      <p:pic>
        <p:nvPicPr>
          <p:cNvPr id="337" name="Google Shape;337;p2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84725" y="1471750"/>
            <a:ext cx="2319131" cy="2964338"/>
          </a:xfrm>
          <a:prstGeom prst="rect">
            <a:avLst/>
          </a:prstGeom>
          <a:noFill/>
          <a:ln>
            <a:noFill/>
          </a:ln>
        </p:spPr>
      </p:pic>
      <p:sp>
        <p:nvSpPr>
          <p:cNvPr id="338" name="Google Shape;338;p25"/>
          <p:cNvSpPr/>
          <p:nvPr/>
        </p:nvSpPr>
        <p:spPr>
          <a:xfrm>
            <a:off x="596531" y="1615073"/>
            <a:ext cx="2109300" cy="2692500"/>
          </a:xfrm>
          <a:prstGeom prst="rect">
            <a:avLst/>
          </a:prstGeom>
          <a:solidFill>
            <a:schemeClr val="lt1"/>
          </a:solidFill>
          <a:ln>
            <a:noFill/>
          </a:ln>
        </p:spPr>
        <p:txBody>
          <a:bodyPr spcFirstLastPara="1" wrap="square" lIns="91425" tIns="91425" rIns="91425" bIns="91425" anchor="ctr" anchorCtr="0">
            <a:noAutofit/>
          </a:bodyPr>
          <a:lstStyle/>
          <a:p>
            <a:pPr>
              <a:buSzPts val="1400"/>
            </a:pPr>
            <a:endParaRPr/>
          </a:p>
        </p:txBody>
      </p:sp>
      <p:pic>
        <p:nvPicPr>
          <p:cNvPr id="339" name="Google Shape;339;p2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56365" y="1679975"/>
            <a:ext cx="1989510" cy="2562810"/>
          </a:xfrm>
          <a:prstGeom prst="rect">
            <a:avLst/>
          </a:prstGeom>
          <a:noFill/>
          <a:ln>
            <a:noFill/>
          </a:ln>
        </p:spPr>
      </p:pic>
      <p:pic>
        <p:nvPicPr>
          <p:cNvPr id="340" name="Google Shape;340;p2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374088" y="1471750"/>
            <a:ext cx="2319131" cy="2964338"/>
          </a:xfrm>
          <a:prstGeom prst="rect">
            <a:avLst/>
          </a:prstGeom>
          <a:noFill/>
          <a:ln>
            <a:noFill/>
          </a:ln>
        </p:spPr>
      </p:pic>
      <p:sp>
        <p:nvSpPr>
          <p:cNvPr id="341" name="Google Shape;341;p25"/>
          <p:cNvSpPr/>
          <p:nvPr/>
        </p:nvSpPr>
        <p:spPr>
          <a:xfrm>
            <a:off x="3485893" y="1615073"/>
            <a:ext cx="2109300" cy="2692500"/>
          </a:xfrm>
          <a:prstGeom prst="rect">
            <a:avLst/>
          </a:prstGeom>
          <a:solidFill>
            <a:schemeClr val="lt1"/>
          </a:solidFill>
          <a:ln>
            <a:noFill/>
          </a:ln>
        </p:spPr>
        <p:txBody>
          <a:bodyPr spcFirstLastPara="1" wrap="square" lIns="91425" tIns="91425" rIns="91425" bIns="91425" anchor="ctr" anchorCtr="0">
            <a:noAutofit/>
          </a:bodyPr>
          <a:lstStyle/>
          <a:p>
            <a:pPr>
              <a:buSzPts val="1400"/>
            </a:pPr>
            <a:endParaRPr/>
          </a:p>
        </p:txBody>
      </p:sp>
      <p:pic>
        <p:nvPicPr>
          <p:cNvPr id="342" name="Google Shape;342;p2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150343" y="1479212"/>
            <a:ext cx="2319131" cy="2964338"/>
          </a:xfrm>
          <a:prstGeom prst="rect">
            <a:avLst/>
          </a:prstGeom>
          <a:noFill/>
          <a:ln>
            <a:noFill/>
          </a:ln>
        </p:spPr>
      </p:pic>
      <p:sp>
        <p:nvSpPr>
          <p:cNvPr id="343" name="Google Shape;343;p25"/>
          <p:cNvSpPr/>
          <p:nvPr/>
        </p:nvSpPr>
        <p:spPr>
          <a:xfrm>
            <a:off x="6262149" y="1622535"/>
            <a:ext cx="2109300" cy="2692500"/>
          </a:xfrm>
          <a:prstGeom prst="rect">
            <a:avLst/>
          </a:prstGeom>
          <a:solidFill>
            <a:schemeClr val="lt1"/>
          </a:solidFill>
          <a:ln>
            <a:noFill/>
          </a:ln>
        </p:spPr>
        <p:txBody>
          <a:bodyPr spcFirstLastPara="1" wrap="square" lIns="91425" tIns="91425" rIns="91425" bIns="91425" anchor="ctr" anchorCtr="0">
            <a:noAutofit/>
          </a:bodyPr>
          <a:lstStyle/>
          <a:p>
            <a:pPr>
              <a:buSzPts val="1400"/>
            </a:pPr>
            <a:endParaRPr/>
          </a:p>
        </p:txBody>
      </p:sp>
      <p:pic>
        <p:nvPicPr>
          <p:cNvPr id="344" name="Google Shape;344;p2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565100" y="2386925"/>
            <a:ext cx="1989425" cy="1796326"/>
          </a:xfrm>
          <a:prstGeom prst="rect">
            <a:avLst/>
          </a:prstGeom>
          <a:noFill/>
          <a:ln>
            <a:noFill/>
          </a:ln>
        </p:spPr>
      </p:pic>
      <p:sp>
        <p:nvSpPr>
          <p:cNvPr id="345" name="Google Shape;345;p25"/>
          <p:cNvSpPr/>
          <p:nvPr/>
        </p:nvSpPr>
        <p:spPr>
          <a:xfrm>
            <a:off x="3530075" y="2070425"/>
            <a:ext cx="49800" cy="1897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a:p>
        </p:txBody>
      </p:sp>
      <p:sp>
        <p:nvSpPr>
          <p:cNvPr id="346" name="Google Shape;346;p25"/>
          <p:cNvSpPr/>
          <p:nvPr/>
        </p:nvSpPr>
        <p:spPr>
          <a:xfrm>
            <a:off x="703425" y="1734075"/>
            <a:ext cx="264000" cy="258900"/>
          </a:xfrm>
          <a:prstGeom prst="rect">
            <a:avLst/>
          </a:prstGeom>
          <a:solidFill>
            <a:srgbClr val="272B34"/>
          </a:solidFill>
          <a:ln>
            <a:noFill/>
          </a:ln>
        </p:spPr>
        <p:txBody>
          <a:bodyPr spcFirstLastPara="1" wrap="square" lIns="91425" tIns="91425" rIns="91425" bIns="91425" anchor="ctr" anchorCtr="0">
            <a:noAutofit/>
          </a:bodyPr>
          <a:lstStyle/>
          <a:p>
            <a:pPr>
              <a:buSzPts val="1400"/>
            </a:pPr>
            <a:endParaRPr/>
          </a:p>
        </p:txBody>
      </p:sp>
      <p:sp>
        <p:nvSpPr>
          <p:cNvPr id="347" name="Google Shape;347;p25"/>
          <p:cNvSpPr/>
          <p:nvPr/>
        </p:nvSpPr>
        <p:spPr>
          <a:xfrm>
            <a:off x="3579875" y="1734075"/>
            <a:ext cx="264000" cy="258900"/>
          </a:xfrm>
          <a:prstGeom prst="rect">
            <a:avLst/>
          </a:prstGeom>
          <a:solidFill>
            <a:srgbClr val="272B34"/>
          </a:solidFill>
          <a:ln>
            <a:noFill/>
          </a:ln>
        </p:spPr>
        <p:txBody>
          <a:bodyPr spcFirstLastPara="1" wrap="square" lIns="91425" tIns="91425" rIns="91425" bIns="91425" anchor="ctr" anchorCtr="0">
            <a:noAutofit/>
          </a:bodyPr>
          <a:lstStyle/>
          <a:p>
            <a:pPr>
              <a:buSzPts val="1400"/>
            </a:pPr>
            <a:endParaRPr/>
          </a:p>
        </p:txBody>
      </p:sp>
      <p:pic>
        <p:nvPicPr>
          <p:cNvPr id="348" name="Google Shape;348;p2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361499" y="2539324"/>
            <a:ext cx="1927800" cy="1666099"/>
          </a:xfrm>
          <a:prstGeom prst="rect">
            <a:avLst/>
          </a:prstGeom>
          <a:noFill/>
          <a:ln>
            <a:noFill/>
          </a:ln>
        </p:spPr>
      </p:pic>
      <p:sp>
        <p:nvSpPr>
          <p:cNvPr id="349" name="Google Shape;349;p25"/>
          <p:cNvSpPr/>
          <p:nvPr/>
        </p:nvSpPr>
        <p:spPr>
          <a:xfrm>
            <a:off x="6343116" y="1665321"/>
            <a:ext cx="264000" cy="258900"/>
          </a:xfrm>
          <a:prstGeom prst="rect">
            <a:avLst/>
          </a:prstGeom>
          <a:solidFill>
            <a:srgbClr val="272B34"/>
          </a:solidFill>
          <a:ln>
            <a:noFill/>
          </a:ln>
        </p:spPr>
        <p:txBody>
          <a:bodyPr spcFirstLastPara="1" wrap="square" lIns="91425" tIns="91425" rIns="91425" bIns="91425" anchor="ctr" anchorCtr="0">
            <a:noAutofit/>
          </a:bodyPr>
          <a:lstStyle/>
          <a:p>
            <a:pPr>
              <a:buSzPts val="1400"/>
            </a:pPr>
            <a:endParaRPr/>
          </a:p>
        </p:txBody>
      </p:sp>
      <p:sp>
        <p:nvSpPr>
          <p:cNvPr id="350" name="Google Shape;350;p25"/>
          <p:cNvSpPr txBox="1"/>
          <p:nvPr/>
        </p:nvSpPr>
        <p:spPr>
          <a:xfrm>
            <a:off x="665775" y="1663425"/>
            <a:ext cx="339300" cy="400200"/>
          </a:xfrm>
          <a:prstGeom prst="rect">
            <a:avLst/>
          </a:prstGeom>
          <a:noFill/>
          <a:ln>
            <a:noFill/>
          </a:ln>
        </p:spPr>
        <p:txBody>
          <a:bodyPr spcFirstLastPara="1" wrap="square" lIns="91425" tIns="91425" rIns="91425" bIns="91425" anchor="t" anchorCtr="0">
            <a:spAutoFit/>
          </a:bodyPr>
          <a:lstStyle/>
          <a:p>
            <a:pPr>
              <a:buSzPts val="1400"/>
            </a:pPr>
            <a:r>
              <a:rPr lang="en-GB" b="1">
                <a:solidFill>
                  <a:srgbClr val="FFFFFF"/>
                </a:solidFill>
              </a:rPr>
              <a:t>A</a:t>
            </a:r>
            <a:endParaRPr b="1">
              <a:solidFill>
                <a:srgbClr val="FFFFFF"/>
              </a:solidFill>
            </a:endParaRPr>
          </a:p>
        </p:txBody>
      </p:sp>
      <p:sp>
        <p:nvSpPr>
          <p:cNvPr id="351" name="Google Shape;351;p25"/>
          <p:cNvSpPr txBox="1"/>
          <p:nvPr/>
        </p:nvSpPr>
        <p:spPr>
          <a:xfrm>
            <a:off x="3542225" y="1663425"/>
            <a:ext cx="339300" cy="400200"/>
          </a:xfrm>
          <a:prstGeom prst="rect">
            <a:avLst/>
          </a:prstGeom>
          <a:noFill/>
          <a:ln>
            <a:noFill/>
          </a:ln>
        </p:spPr>
        <p:txBody>
          <a:bodyPr spcFirstLastPara="1" wrap="square" lIns="91425" tIns="91425" rIns="91425" bIns="91425" anchor="t" anchorCtr="0">
            <a:spAutoFit/>
          </a:bodyPr>
          <a:lstStyle/>
          <a:p>
            <a:pPr>
              <a:buSzPts val="1400"/>
            </a:pPr>
            <a:r>
              <a:rPr lang="en-GB" b="1">
                <a:solidFill>
                  <a:srgbClr val="FFFFFF"/>
                </a:solidFill>
              </a:rPr>
              <a:t>B</a:t>
            </a:r>
            <a:endParaRPr b="1">
              <a:solidFill>
                <a:srgbClr val="FFFFFF"/>
              </a:solidFill>
            </a:endParaRPr>
          </a:p>
        </p:txBody>
      </p:sp>
      <p:sp>
        <p:nvSpPr>
          <p:cNvPr id="352" name="Google Shape;352;p25"/>
          <p:cNvSpPr txBox="1"/>
          <p:nvPr/>
        </p:nvSpPr>
        <p:spPr>
          <a:xfrm>
            <a:off x="6305466" y="1609290"/>
            <a:ext cx="339300" cy="400200"/>
          </a:xfrm>
          <a:prstGeom prst="rect">
            <a:avLst/>
          </a:prstGeom>
          <a:noFill/>
          <a:ln>
            <a:noFill/>
          </a:ln>
        </p:spPr>
        <p:txBody>
          <a:bodyPr spcFirstLastPara="1" wrap="square" lIns="91425" tIns="91425" rIns="91425" bIns="91425" anchor="t" anchorCtr="0">
            <a:spAutoFit/>
          </a:bodyPr>
          <a:lstStyle/>
          <a:p>
            <a:pPr>
              <a:buSzPts val="1400"/>
            </a:pPr>
            <a:r>
              <a:rPr lang="en-GB" b="1" dirty="0">
                <a:solidFill>
                  <a:srgbClr val="FFFFFF"/>
                </a:solidFill>
              </a:rPr>
              <a:t>C</a:t>
            </a:r>
            <a:endParaRPr b="1" dirty="0">
              <a:solidFill>
                <a:srgbClr val="FFFFFF"/>
              </a:solidFill>
            </a:endParaRPr>
          </a:p>
        </p:txBody>
      </p:sp>
      <p:sp>
        <p:nvSpPr>
          <p:cNvPr id="353" name="Google Shape;353;p25"/>
          <p:cNvSpPr txBox="1"/>
          <p:nvPr/>
        </p:nvSpPr>
        <p:spPr>
          <a:xfrm>
            <a:off x="3464188" y="2122275"/>
            <a:ext cx="1927800" cy="258900"/>
          </a:xfrm>
          <a:prstGeom prst="rect">
            <a:avLst/>
          </a:prstGeom>
          <a:noFill/>
          <a:ln>
            <a:noFill/>
          </a:ln>
        </p:spPr>
        <p:txBody>
          <a:bodyPr spcFirstLastPara="1" wrap="square" lIns="91425" tIns="91425" rIns="91425" bIns="91425" anchor="b" anchorCtr="0">
            <a:noAutofit/>
          </a:bodyPr>
          <a:lstStyle/>
          <a:p>
            <a:pPr>
              <a:spcAft>
                <a:spcPts val="1200"/>
              </a:spcAft>
              <a:buSzPts val="1018"/>
            </a:pPr>
            <a:r>
              <a:rPr lang="en-GB" sz="1025" b="1"/>
              <a:t>Social media platforms</a:t>
            </a:r>
            <a:endParaRPr sz="1025" b="1"/>
          </a:p>
        </p:txBody>
      </p:sp>
      <p:sp>
        <p:nvSpPr>
          <p:cNvPr id="354" name="Google Shape;354;p25"/>
          <p:cNvSpPr/>
          <p:nvPr/>
        </p:nvSpPr>
        <p:spPr>
          <a:xfrm>
            <a:off x="8269425" y="2499375"/>
            <a:ext cx="75000" cy="1746000"/>
          </a:xfrm>
          <a:prstGeom prst="rect">
            <a:avLst/>
          </a:prstGeom>
          <a:solidFill>
            <a:schemeClr val="lt1"/>
          </a:solidFill>
          <a:ln>
            <a:noFill/>
          </a:ln>
        </p:spPr>
        <p:txBody>
          <a:bodyPr spcFirstLastPara="1" wrap="square" lIns="91425" tIns="91425" rIns="91425" bIns="91425" anchor="ctr" anchorCtr="0">
            <a:noAutofit/>
          </a:bodyPr>
          <a:lstStyle/>
          <a:p>
            <a:pPr>
              <a:buSzPts val="1400"/>
            </a:pPr>
            <a:endParaRPr/>
          </a:p>
        </p:txBody>
      </p:sp>
      <p:sp>
        <p:nvSpPr>
          <p:cNvPr id="355" name="Google Shape;355;p25"/>
          <p:cNvSpPr txBox="1"/>
          <p:nvPr/>
        </p:nvSpPr>
        <p:spPr>
          <a:xfrm>
            <a:off x="6263475" y="2122275"/>
            <a:ext cx="1927800" cy="400200"/>
          </a:xfrm>
          <a:prstGeom prst="rect">
            <a:avLst/>
          </a:prstGeom>
          <a:noFill/>
          <a:ln>
            <a:noFill/>
          </a:ln>
        </p:spPr>
        <p:txBody>
          <a:bodyPr spcFirstLastPara="1" wrap="square" lIns="91425" tIns="91425" rIns="91425" bIns="91425" anchor="b" anchorCtr="0">
            <a:noAutofit/>
          </a:bodyPr>
          <a:lstStyle/>
          <a:p>
            <a:pPr>
              <a:spcAft>
                <a:spcPts val="1200"/>
              </a:spcAft>
              <a:buSzPts val="1018"/>
            </a:pPr>
            <a:r>
              <a:rPr lang="en-GB" sz="1025" b="1"/>
              <a:t>Teenagers spend a lot of time on social media</a:t>
            </a:r>
            <a:endParaRPr sz="1025" b="1"/>
          </a:p>
        </p:txBody>
      </p:sp>
    </p:spTree>
    <p:extLst>
      <p:ext uri="{BB962C8B-B14F-4D97-AF65-F5344CB8AC3E}">
        <p14:creationId xmlns:p14="http://schemas.microsoft.com/office/powerpoint/2010/main" val="3321350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18" name="Google Shape;57;p1">
            <a:extLst>
              <a:ext uri="{FF2B5EF4-FFF2-40B4-BE49-F238E27FC236}">
                <a16:creationId xmlns:a16="http://schemas.microsoft.com/office/drawing/2014/main" id="{6E9B2A75-C3B5-A743-A7AB-0888E1ED6AF9}"/>
              </a:ext>
            </a:extLst>
          </p:cNvPr>
          <p:cNvSpPr/>
          <p:nvPr/>
        </p:nvSpPr>
        <p:spPr>
          <a:xfrm>
            <a:off x="-11250" y="0"/>
            <a:ext cx="2967900" cy="5143500"/>
          </a:xfrm>
          <a:prstGeom prst="rect">
            <a:avLst/>
          </a:prstGeom>
          <a:solidFill>
            <a:srgbClr val="E2D37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 name="Google Shape;59;p1">
            <a:extLst>
              <a:ext uri="{FF2B5EF4-FFF2-40B4-BE49-F238E27FC236}">
                <a16:creationId xmlns:a16="http://schemas.microsoft.com/office/drawing/2014/main" id="{DC6F1149-F3E1-4844-960F-92C3C132DDA1}"/>
              </a:ext>
            </a:extLst>
          </p:cNvPr>
          <p:cNvPicPr preferRelativeResize="0"/>
          <p:nvPr/>
        </p:nvPicPr>
        <p:blipFill rotWithShape="1">
          <a:blip r:embed="rId3" cstate="screen">
            <a:alphaModFix amt="14000"/>
            <a:extLst>
              <a:ext uri="{28A0092B-C50C-407E-A947-70E740481C1C}">
                <a14:useLocalDpi xmlns:a14="http://schemas.microsoft.com/office/drawing/2010/main"/>
              </a:ext>
            </a:extLst>
          </a:blip>
          <a:srcRect/>
          <a:stretch/>
        </p:blipFill>
        <p:spPr>
          <a:xfrm>
            <a:off x="-11250" y="0"/>
            <a:ext cx="2967900" cy="5143499"/>
          </a:xfrm>
          <a:prstGeom prst="rect">
            <a:avLst/>
          </a:prstGeom>
          <a:noFill/>
          <a:ln>
            <a:noFill/>
          </a:ln>
        </p:spPr>
      </p:pic>
      <p:pic>
        <p:nvPicPr>
          <p:cNvPr id="7" name="Google Shape;60;p1">
            <a:extLst>
              <a:ext uri="{FF2B5EF4-FFF2-40B4-BE49-F238E27FC236}">
                <a16:creationId xmlns:a16="http://schemas.microsoft.com/office/drawing/2014/main" id="{C34422D8-123F-064A-9BA7-333C0A2A8A9A}"/>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6875" y="838463"/>
            <a:ext cx="2979150" cy="4305037"/>
          </a:xfrm>
          <a:prstGeom prst="rect">
            <a:avLst/>
          </a:prstGeom>
          <a:noFill/>
          <a:ln>
            <a:noFill/>
          </a:ln>
        </p:spPr>
      </p:pic>
      <p:pic>
        <p:nvPicPr>
          <p:cNvPr id="8" name="Google Shape;61;p1">
            <a:extLst>
              <a:ext uri="{FF2B5EF4-FFF2-40B4-BE49-F238E27FC236}">
                <a16:creationId xmlns:a16="http://schemas.microsoft.com/office/drawing/2014/main" id="{33B425A6-7DB1-5C4C-819F-2521C9110D67}"/>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1182984">
            <a:off x="1073941" y="705505"/>
            <a:ext cx="388946" cy="459817"/>
          </a:xfrm>
          <a:prstGeom prst="rect">
            <a:avLst/>
          </a:prstGeom>
          <a:noFill/>
          <a:ln>
            <a:noFill/>
          </a:ln>
        </p:spPr>
      </p:pic>
      <p:pic>
        <p:nvPicPr>
          <p:cNvPr id="9" name="Google Shape;62;p1">
            <a:extLst>
              <a:ext uri="{FF2B5EF4-FFF2-40B4-BE49-F238E27FC236}">
                <a16:creationId xmlns:a16="http://schemas.microsoft.com/office/drawing/2014/main" id="{5F85AB24-CD50-8740-9101-F8AC069AD1A1}"/>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11170">
            <a:off x="1657000" y="1296200"/>
            <a:ext cx="266225" cy="406000"/>
          </a:xfrm>
          <a:prstGeom prst="rect">
            <a:avLst/>
          </a:prstGeom>
          <a:noFill/>
          <a:ln>
            <a:noFill/>
          </a:ln>
        </p:spPr>
      </p:pic>
      <p:pic>
        <p:nvPicPr>
          <p:cNvPr id="10" name="Google Shape;63;p1">
            <a:extLst>
              <a:ext uri="{FF2B5EF4-FFF2-40B4-BE49-F238E27FC236}">
                <a16:creationId xmlns:a16="http://schemas.microsoft.com/office/drawing/2014/main" id="{866F689D-84DE-8349-9D44-1B02F852A11A}"/>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1156212">
            <a:off x="2315814" y="3261540"/>
            <a:ext cx="437419" cy="434168"/>
          </a:xfrm>
          <a:prstGeom prst="rect">
            <a:avLst/>
          </a:prstGeom>
          <a:noFill/>
          <a:ln>
            <a:noFill/>
          </a:ln>
        </p:spPr>
      </p:pic>
      <p:pic>
        <p:nvPicPr>
          <p:cNvPr id="11" name="Google Shape;64;p1">
            <a:extLst>
              <a:ext uri="{FF2B5EF4-FFF2-40B4-BE49-F238E27FC236}">
                <a16:creationId xmlns:a16="http://schemas.microsoft.com/office/drawing/2014/main" id="{00327E32-FC8C-1F49-BF0B-D9DEB76FBA6D}"/>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470507">
            <a:off x="384556" y="1046687"/>
            <a:ext cx="349194" cy="475773"/>
          </a:xfrm>
          <a:prstGeom prst="rect">
            <a:avLst/>
          </a:prstGeom>
          <a:noFill/>
          <a:ln>
            <a:noFill/>
          </a:ln>
        </p:spPr>
      </p:pic>
      <p:pic>
        <p:nvPicPr>
          <p:cNvPr id="12" name="Google Shape;65;p1">
            <a:extLst>
              <a:ext uri="{FF2B5EF4-FFF2-40B4-BE49-F238E27FC236}">
                <a16:creationId xmlns:a16="http://schemas.microsoft.com/office/drawing/2014/main" id="{8138BED2-A76C-2844-A97B-DB0CF0EF4761}"/>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1056379">
            <a:off x="2443400" y="259175"/>
            <a:ext cx="256000" cy="364000"/>
          </a:xfrm>
          <a:prstGeom prst="rect">
            <a:avLst/>
          </a:prstGeom>
          <a:noFill/>
          <a:ln>
            <a:noFill/>
          </a:ln>
        </p:spPr>
      </p:pic>
      <p:pic>
        <p:nvPicPr>
          <p:cNvPr id="13" name="Google Shape;66;p1">
            <a:extLst>
              <a:ext uri="{FF2B5EF4-FFF2-40B4-BE49-F238E27FC236}">
                <a16:creationId xmlns:a16="http://schemas.microsoft.com/office/drawing/2014/main" id="{33A7FD55-BB92-EF46-BA51-B9FC99F8041F}"/>
              </a:ext>
            </a:extLst>
          </p:cNvPr>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rot="-1323228">
            <a:off x="292039" y="183282"/>
            <a:ext cx="418420" cy="666886"/>
          </a:xfrm>
          <a:prstGeom prst="rect">
            <a:avLst/>
          </a:prstGeom>
          <a:noFill/>
          <a:ln>
            <a:noFill/>
          </a:ln>
        </p:spPr>
      </p:pic>
      <p:pic>
        <p:nvPicPr>
          <p:cNvPr id="14" name="Google Shape;67;p1">
            <a:extLst>
              <a:ext uri="{FF2B5EF4-FFF2-40B4-BE49-F238E27FC236}">
                <a16:creationId xmlns:a16="http://schemas.microsoft.com/office/drawing/2014/main" id="{5A06B883-F21F-344B-B45A-6C91BD1CE290}"/>
              </a:ext>
            </a:extLst>
          </p:cNvPr>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rot="1116741">
            <a:off x="1883050" y="2022178"/>
            <a:ext cx="192575" cy="232475"/>
          </a:xfrm>
          <a:prstGeom prst="rect">
            <a:avLst/>
          </a:prstGeom>
          <a:noFill/>
          <a:ln>
            <a:noFill/>
          </a:ln>
        </p:spPr>
      </p:pic>
      <p:pic>
        <p:nvPicPr>
          <p:cNvPr id="15" name="Google Shape;68;p1">
            <a:extLst>
              <a:ext uri="{FF2B5EF4-FFF2-40B4-BE49-F238E27FC236}">
                <a16:creationId xmlns:a16="http://schemas.microsoft.com/office/drawing/2014/main" id="{0DCA7774-8953-524F-81BB-059608F5A108}"/>
              </a:ext>
            </a:extLst>
          </p:cNvP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rot="1024253">
            <a:off x="1757300" y="304666"/>
            <a:ext cx="192598" cy="273013"/>
          </a:xfrm>
          <a:prstGeom prst="rect">
            <a:avLst/>
          </a:prstGeom>
          <a:noFill/>
          <a:ln>
            <a:noFill/>
          </a:ln>
        </p:spPr>
      </p:pic>
      <p:pic>
        <p:nvPicPr>
          <p:cNvPr id="16" name="Google Shape;69;p1">
            <a:extLst>
              <a:ext uri="{FF2B5EF4-FFF2-40B4-BE49-F238E27FC236}">
                <a16:creationId xmlns:a16="http://schemas.microsoft.com/office/drawing/2014/main" id="{5ED7B539-C642-7A47-80F3-7CB7B245F6F3}"/>
              </a:ext>
            </a:extLst>
          </p:cNvPr>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rot="-1197518">
            <a:off x="353725" y="2016104"/>
            <a:ext cx="256725" cy="244599"/>
          </a:xfrm>
          <a:prstGeom prst="rect">
            <a:avLst/>
          </a:prstGeom>
          <a:noFill/>
          <a:ln>
            <a:noFill/>
          </a:ln>
        </p:spPr>
      </p:pic>
      <p:pic>
        <p:nvPicPr>
          <p:cNvPr id="17" name="Google Shape;70;p1">
            <a:extLst>
              <a:ext uri="{FF2B5EF4-FFF2-40B4-BE49-F238E27FC236}">
                <a16:creationId xmlns:a16="http://schemas.microsoft.com/office/drawing/2014/main" id="{3F046D4E-0D85-0146-B59B-03B47840D989}"/>
              </a:ext>
            </a:extLst>
          </p:cNvPr>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933525" y="201073"/>
            <a:ext cx="193161" cy="281775"/>
          </a:xfrm>
          <a:prstGeom prst="rect">
            <a:avLst/>
          </a:prstGeom>
          <a:noFill/>
          <a:ln>
            <a:noFill/>
          </a:ln>
        </p:spPr>
      </p:pic>
      <p:pic>
        <p:nvPicPr>
          <p:cNvPr id="1026" name="Picture 2" descr="https://lh4.googleusercontent.com/ObHcPtYKcaUwGzhnqUK2sReVPN-XOyNGr9YgkYr6v6MyqiDdKAtCdRjnk-VcV7byPMkbKVVBxti-OTV7sOYD8lbjrxCFWPIKv3IoU5itckE3BmTipv1MMIyWDkAsi2ZUq0eZGkmLgoUlA-M=s2048">
            <a:extLst>
              <a:ext uri="{FF2B5EF4-FFF2-40B4-BE49-F238E27FC236}">
                <a16:creationId xmlns:a16="http://schemas.microsoft.com/office/drawing/2014/main" id="{F9879599-2BFF-C947-99D6-AA38DB6C469E}"/>
              </a:ext>
            </a:extLst>
          </p:cNvPr>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3534511" y="2063880"/>
            <a:ext cx="4822523" cy="2119400"/>
          </a:xfrm>
          <a:prstGeom prst="rect">
            <a:avLst/>
          </a:prstGeom>
          <a:noFill/>
          <a:extLst>
            <a:ext uri="{909E8E84-426E-40DD-AFC4-6F175D3DCCD1}">
              <a14:hiddenFill xmlns:a14="http://schemas.microsoft.com/office/drawing/2010/main">
                <a:solidFill>
                  <a:srgbClr val="FFFFFF"/>
                </a:solidFill>
              </a14:hiddenFill>
            </a:ext>
          </a:extLst>
        </p:spPr>
      </p:pic>
      <p:pic>
        <p:nvPicPr>
          <p:cNvPr id="21" name="Google Shape;54;p1">
            <a:extLst>
              <a:ext uri="{FF2B5EF4-FFF2-40B4-BE49-F238E27FC236}">
                <a16:creationId xmlns:a16="http://schemas.microsoft.com/office/drawing/2014/main" id="{91BFEA1D-12A9-5C47-B765-7C30656C7B09}"/>
              </a:ext>
            </a:extLst>
          </p:cNvPr>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3534511" y="403540"/>
            <a:ext cx="1773871" cy="445294"/>
          </a:xfrm>
          <a:prstGeom prst="rect">
            <a:avLst/>
          </a:prstGeom>
          <a:noFill/>
          <a:ln>
            <a:noFill/>
          </a:ln>
        </p:spPr>
      </p:pic>
      <p:pic>
        <p:nvPicPr>
          <p:cNvPr id="22" name="Google Shape;55;p1">
            <a:extLst>
              <a:ext uri="{FF2B5EF4-FFF2-40B4-BE49-F238E27FC236}">
                <a16:creationId xmlns:a16="http://schemas.microsoft.com/office/drawing/2014/main" id="{DE0971C3-475F-3245-B031-7F2DAF3935DA}"/>
              </a:ext>
            </a:extLst>
          </p:cNvPr>
          <p:cNvPicPr preferRelativeResize="0"/>
          <p:nvPr/>
        </p:nvPicPr>
        <p:blipFill rotWithShape="1">
          <a:blip r:embed="rId17" cstate="screen">
            <a:alphaModFix/>
            <a:extLst>
              <a:ext uri="{28A0092B-C50C-407E-A947-70E740481C1C}">
                <a14:useLocalDpi xmlns:a14="http://schemas.microsoft.com/office/drawing/2010/main"/>
              </a:ext>
            </a:extLst>
          </a:blip>
          <a:srcRect/>
          <a:stretch/>
        </p:blipFill>
        <p:spPr>
          <a:xfrm>
            <a:off x="5544775" y="403552"/>
            <a:ext cx="1289685" cy="445274"/>
          </a:xfrm>
          <a:prstGeom prst="rect">
            <a:avLst/>
          </a:prstGeom>
          <a:noFill/>
          <a:ln>
            <a:noFill/>
          </a:ln>
        </p:spPr>
      </p:pic>
      <p:sp>
        <p:nvSpPr>
          <p:cNvPr id="30" name="Google Shape;67;p2">
            <a:extLst>
              <a:ext uri="{FF2B5EF4-FFF2-40B4-BE49-F238E27FC236}">
                <a16:creationId xmlns:a16="http://schemas.microsoft.com/office/drawing/2014/main" id="{0825AA76-6A6F-4044-8C2C-E559152E135D}"/>
              </a:ext>
            </a:extLst>
          </p:cNvPr>
          <p:cNvSpPr txBox="1"/>
          <p:nvPr/>
        </p:nvSpPr>
        <p:spPr>
          <a:xfrm>
            <a:off x="3534512" y="1278719"/>
            <a:ext cx="1127136" cy="355276"/>
          </a:xfrm>
          <a:prstGeom prst="rect">
            <a:avLst/>
          </a:prstGeom>
          <a:solidFill>
            <a:schemeClr val="dk1"/>
          </a:solidFill>
          <a:ln>
            <a:noFill/>
          </a:ln>
        </p:spPr>
        <p:txBody>
          <a:bodyPr spcFirstLastPara="1" wrap="square" lIns="54000" tIns="54000" rIns="54000" bIns="540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1600" b="1" i="0" u="none" strike="noStrike" cap="none" dirty="0">
                <a:solidFill>
                  <a:schemeClr val="lt1"/>
                </a:solidFill>
                <a:latin typeface="Arial"/>
                <a:ea typeface="Arial"/>
                <a:cs typeface="Arial"/>
                <a:sym typeface="Arial"/>
              </a:rPr>
              <a:t>LESSON 4</a:t>
            </a:r>
            <a:endParaRPr sz="1600" b="1"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976077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9C038"/>
        </a:solidFill>
        <a:effectLst/>
      </p:bgPr>
    </p:bg>
    <p:spTree>
      <p:nvGrpSpPr>
        <p:cNvPr id="1" name="Shape 53"/>
        <p:cNvGrpSpPr/>
        <p:nvPr/>
      </p:nvGrpSpPr>
      <p:grpSpPr>
        <a:xfrm>
          <a:off x="0" y="0"/>
          <a:ext cx="0" cy="0"/>
          <a:chOff x="0" y="0"/>
          <a:chExt cx="0" cy="0"/>
        </a:xfrm>
      </p:grpSpPr>
      <p:pic>
        <p:nvPicPr>
          <p:cNvPr id="3" name="Picture 2">
            <a:extLst>
              <a:ext uri="{FF2B5EF4-FFF2-40B4-BE49-F238E27FC236}">
                <a16:creationId xmlns:a16="http://schemas.microsoft.com/office/drawing/2014/main" id="{9BE5DED9-9BE1-F69E-56B7-BCCC2E86E4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075"/>
            <a:ext cx="9168938" cy="5137678"/>
          </a:xfrm>
          <a:prstGeom prst="rect">
            <a:avLst/>
          </a:prstGeom>
        </p:spPr>
      </p:pic>
      <p:sp>
        <p:nvSpPr>
          <p:cNvPr id="2" name="Title 1"/>
          <p:cNvSpPr>
            <a:spLocks noGrp="1"/>
          </p:cNvSpPr>
          <p:nvPr>
            <p:ph type="ctrTitle"/>
          </p:nvPr>
        </p:nvSpPr>
        <p:spPr>
          <a:xfrm>
            <a:off x="1860374" y="1830188"/>
            <a:ext cx="5288325" cy="1406773"/>
          </a:xfrm>
        </p:spPr>
        <p:txBody>
          <a:bodyPr anchor="ctr">
            <a:noAutofit/>
          </a:bodyPr>
          <a:lstStyle/>
          <a:p>
            <a:r>
              <a:rPr lang="en-GB" sz="4000" dirty="0"/>
              <a:t>Why are numbers in the news important?</a:t>
            </a:r>
          </a:p>
        </p:txBody>
      </p:sp>
    </p:spTree>
    <p:extLst>
      <p:ext uri="{BB962C8B-B14F-4D97-AF65-F5344CB8AC3E}">
        <p14:creationId xmlns:p14="http://schemas.microsoft.com/office/powerpoint/2010/main" val="662575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9C038"/>
        </a:solidFill>
        <a:effectLst/>
      </p:bgPr>
    </p:bg>
    <p:spTree>
      <p:nvGrpSpPr>
        <p:cNvPr id="1" name="Shape 53"/>
        <p:cNvGrpSpPr/>
        <p:nvPr/>
      </p:nvGrpSpPr>
      <p:grpSpPr>
        <a:xfrm>
          <a:off x="0" y="0"/>
          <a:ext cx="0" cy="0"/>
          <a:chOff x="0" y="0"/>
          <a:chExt cx="0" cy="0"/>
        </a:xfrm>
      </p:grpSpPr>
      <p:pic>
        <p:nvPicPr>
          <p:cNvPr id="3" name="Picture 2">
            <a:extLst>
              <a:ext uri="{FF2B5EF4-FFF2-40B4-BE49-F238E27FC236}">
                <a16:creationId xmlns:a16="http://schemas.microsoft.com/office/drawing/2014/main" id="{9BE5DED9-9BE1-F69E-56B7-BCCC2E86E4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075"/>
            <a:ext cx="9168938" cy="5137678"/>
          </a:xfrm>
          <a:prstGeom prst="rect">
            <a:avLst/>
          </a:prstGeom>
        </p:spPr>
      </p:pic>
      <p:sp>
        <p:nvSpPr>
          <p:cNvPr id="2" name="Title 1"/>
          <p:cNvSpPr>
            <a:spLocks noGrp="1"/>
          </p:cNvSpPr>
          <p:nvPr>
            <p:ph type="ctrTitle"/>
          </p:nvPr>
        </p:nvSpPr>
        <p:spPr>
          <a:xfrm>
            <a:off x="1860374" y="1830188"/>
            <a:ext cx="5288325" cy="1406773"/>
          </a:xfrm>
        </p:spPr>
        <p:txBody>
          <a:bodyPr anchor="ctr">
            <a:noAutofit/>
          </a:bodyPr>
          <a:lstStyle/>
          <a:p>
            <a:r>
              <a:rPr lang="en-GB" sz="4000" dirty="0"/>
              <a:t>Why is the way </a:t>
            </a:r>
            <a:br>
              <a:rPr lang="en-GB" sz="4000" dirty="0"/>
            </a:br>
            <a:r>
              <a:rPr lang="en-GB" sz="4000" dirty="0"/>
              <a:t>that data </a:t>
            </a:r>
            <a:br>
              <a:rPr lang="en-GB" sz="4000" dirty="0"/>
            </a:br>
            <a:r>
              <a:rPr lang="en-GB" sz="4000" dirty="0"/>
              <a:t>is presented important?</a:t>
            </a:r>
          </a:p>
        </p:txBody>
      </p:sp>
    </p:spTree>
    <p:extLst>
      <p:ext uri="{BB962C8B-B14F-4D97-AF65-F5344CB8AC3E}">
        <p14:creationId xmlns:p14="http://schemas.microsoft.com/office/powerpoint/2010/main" val="24635322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9C038"/>
        </a:solidFill>
        <a:effectLst/>
      </p:bgPr>
    </p:bg>
    <p:spTree>
      <p:nvGrpSpPr>
        <p:cNvPr id="1" name="Shape 53"/>
        <p:cNvGrpSpPr/>
        <p:nvPr/>
      </p:nvGrpSpPr>
      <p:grpSpPr>
        <a:xfrm>
          <a:off x="0" y="0"/>
          <a:ext cx="0" cy="0"/>
          <a:chOff x="0" y="0"/>
          <a:chExt cx="0" cy="0"/>
        </a:xfrm>
      </p:grpSpPr>
      <p:pic>
        <p:nvPicPr>
          <p:cNvPr id="3" name="Picture 2">
            <a:extLst>
              <a:ext uri="{FF2B5EF4-FFF2-40B4-BE49-F238E27FC236}">
                <a16:creationId xmlns:a16="http://schemas.microsoft.com/office/drawing/2014/main" id="{9BE5DED9-9BE1-F69E-56B7-BCCC2E86E4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075"/>
            <a:ext cx="9168938" cy="5137678"/>
          </a:xfrm>
          <a:prstGeom prst="rect">
            <a:avLst/>
          </a:prstGeom>
        </p:spPr>
      </p:pic>
      <p:sp>
        <p:nvSpPr>
          <p:cNvPr id="2" name="Title 1"/>
          <p:cNvSpPr>
            <a:spLocks noGrp="1"/>
          </p:cNvSpPr>
          <p:nvPr>
            <p:ph type="ctrTitle"/>
          </p:nvPr>
        </p:nvSpPr>
        <p:spPr>
          <a:xfrm>
            <a:off x="1860374" y="1830188"/>
            <a:ext cx="5288325" cy="1406773"/>
          </a:xfrm>
        </p:spPr>
        <p:txBody>
          <a:bodyPr anchor="ctr">
            <a:noAutofit/>
          </a:bodyPr>
          <a:lstStyle/>
          <a:p>
            <a:r>
              <a:rPr lang="en-GB" sz="4000" dirty="0"/>
              <a:t>How might data in the news be misleading?</a:t>
            </a:r>
          </a:p>
        </p:txBody>
      </p:sp>
    </p:spTree>
    <p:extLst>
      <p:ext uri="{BB962C8B-B14F-4D97-AF65-F5344CB8AC3E}">
        <p14:creationId xmlns:p14="http://schemas.microsoft.com/office/powerpoint/2010/main" val="14155262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9C038"/>
        </a:solidFill>
        <a:effectLst/>
      </p:bgPr>
    </p:bg>
    <p:spTree>
      <p:nvGrpSpPr>
        <p:cNvPr id="1" name="Shape 53"/>
        <p:cNvGrpSpPr/>
        <p:nvPr/>
      </p:nvGrpSpPr>
      <p:grpSpPr>
        <a:xfrm>
          <a:off x="0" y="0"/>
          <a:ext cx="0" cy="0"/>
          <a:chOff x="0" y="0"/>
          <a:chExt cx="0" cy="0"/>
        </a:xfrm>
      </p:grpSpPr>
      <p:pic>
        <p:nvPicPr>
          <p:cNvPr id="3" name="Picture 2">
            <a:extLst>
              <a:ext uri="{FF2B5EF4-FFF2-40B4-BE49-F238E27FC236}">
                <a16:creationId xmlns:a16="http://schemas.microsoft.com/office/drawing/2014/main" id="{9BE5DED9-9BE1-F69E-56B7-BCCC2E86E4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075"/>
            <a:ext cx="9168938" cy="5137678"/>
          </a:xfrm>
          <a:prstGeom prst="rect">
            <a:avLst/>
          </a:prstGeom>
        </p:spPr>
      </p:pic>
      <p:sp>
        <p:nvSpPr>
          <p:cNvPr id="2" name="Title 1"/>
          <p:cNvSpPr>
            <a:spLocks noGrp="1"/>
          </p:cNvSpPr>
          <p:nvPr>
            <p:ph type="ctrTitle"/>
          </p:nvPr>
        </p:nvSpPr>
        <p:spPr>
          <a:xfrm>
            <a:off x="1860374" y="1408176"/>
            <a:ext cx="5288325" cy="2130537"/>
          </a:xfrm>
        </p:spPr>
        <p:txBody>
          <a:bodyPr anchor="ctr">
            <a:noAutofit/>
          </a:bodyPr>
          <a:lstStyle/>
          <a:p>
            <a:r>
              <a:rPr lang="en-GB" sz="4000" dirty="0"/>
              <a:t>What questions can you ask yourself to avoid being misled by data in the news?</a:t>
            </a:r>
          </a:p>
        </p:txBody>
      </p:sp>
    </p:spTree>
    <p:extLst>
      <p:ext uri="{BB962C8B-B14F-4D97-AF65-F5344CB8AC3E}">
        <p14:creationId xmlns:p14="http://schemas.microsoft.com/office/powerpoint/2010/main" val="40161160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91B981"/>
        </a:solidFill>
        <a:effectLst/>
      </p:bgPr>
    </p:bg>
    <p:spTree>
      <p:nvGrpSpPr>
        <p:cNvPr id="1" name="Shape 372"/>
        <p:cNvGrpSpPr/>
        <p:nvPr/>
      </p:nvGrpSpPr>
      <p:grpSpPr>
        <a:xfrm>
          <a:off x="0" y="0"/>
          <a:ext cx="0" cy="0"/>
          <a:chOff x="0" y="0"/>
          <a:chExt cx="0" cy="0"/>
        </a:xfrm>
      </p:grpSpPr>
      <p:sp>
        <p:nvSpPr>
          <p:cNvPr id="373" name="Google Shape;373;p27"/>
          <p:cNvSpPr txBox="1"/>
          <p:nvPr/>
        </p:nvSpPr>
        <p:spPr>
          <a:xfrm>
            <a:off x="504025" y="1818459"/>
            <a:ext cx="5268600" cy="1101900"/>
          </a:xfrm>
          <a:prstGeom prst="rect">
            <a:avLst/>
          </a:prstGeom>
          <a:noFill/>
          <a:ln>
            <a:noFill/>
          </a:ln>
        </p:spPr>
        <p:txBody>
          <a:bodyPr spcFirstLastPara="1" wrap="square" lIns="91425" tIns="91425" rIns="91425" bIns="91425" anchor="b" anchorCtr="0">
            <a:noAutofit/>
          </a:bodyPr>
          <a:lstStyle/>
          <a:p>
            <a:pPr marL="457200" indent="-342900">
              <a:lnSpc>
                <a:spcPct val="115000"/>
              </a:lnSpc>
              <a:spcBef>
                <a:spcPts val="1200"/>
              </a:spcBef>
              <a:buSzPts val="1800"/>
              <a:buFont typeface="Arial"/>
              <a:buChar char="●"/>
            </a:pPr>
            <a:r>
              <a:rPr lang="en-GB" sz="1800" dirty="0"/>
              <a:t>What </a:t>
            </a:r>
            <a:r>
              <a:rPr lang="en-GB" sz="1800" b="1" dirty="0"/>
              <a:t>does</a:t>
            </a:r>
            <a:r>
              <a:rPr lang="en-GB" sz="1800" dirty="0"/>
              <a:t> the data on the card tell you?</a:t>
            </a:r>
            <a:endParaRPr sz="1800" dirty="0"/>
          </a:p>
          <a:p>
            <a:pPr marL="457200" indent="-342900">
              <a:lnSpc>
                <a:spcPct val="115000"/>
              </a:lnSpc>
              <a:buSzPts val="1800"/>
              <a:buFont typeface="Arial"/>
              <a:buChar char="●"/>
            </a:pPr>
            <a:r>
              <a:rPr lang="en-GB" sz="1800" dirty="0"/>
              <a:t>What </a:t>
            </a:r>
            <a:r>
              <a:rPr lang="en-GB" sz="1800" b="1" dirty="0"/>
              <a:t>doesn’t </a:t>
            </a:r>
            <a:r>
              <a:rPr lang="en-GB" sz="1800" dirty="0"/>
              <a:t>the data on this card tell you?</a:t>
            </a:r>
          </a:p>
          <a:p>
            <a:pPr marL="457200" indent="-342900">
              <a:lnSpc>
                <a:spcPct val="115000"/>
              </a:lnSpc>
              <a:buSzPts val="1800"/>
              <a:buFont typeface="Arial"/>
              <a:buChar char="●"/>
            </a:pPr>
            <a:r>
              <a:rPr lang="en-GB" sz="1800" dirty="0"/>
              <a:t>Is this data reliable? Why or why not?</a:t>
            </a:r>
            <a:endParaRPr sz="1800" dirty="0"/>
          </a:p>
          <a:p>
            <a:pPr marL="457200" indent="-342900">
              <a:lnSpc>
                <a:spcPct val="115000"/>
              </a:lnSpc>
              <a:buSzPts val="1800"/>
              <a:buFont typeface="Arial"/>
              <a:buChar char="●"/>
            </a:pPr>
            <a:r>
              <a:rPr lang="en-GB" sz="1800" dirty="0"/>
              <a:t>Does this data argue for “yes” or for “no”?</a:t>
            </a:r>
            <a:endParaRPr sz="1800" dirty="0"/>
          </a:p>
        </p:txBody>
      </p:sp>
      <p:sp>
        <p:nvSpPr>
          <p:cNvPr id="374" name="Google Shape;374;p27"/>
          <p:cNvSpPr/>
          <p:nvPr/>
        </p:nvSpPr>
        <p:spPr>
          <a:xfrm>
            <a:off x="498650" y="443000"/>
            <a:ext cx="6105900" cy="938400"/>
          </a:xfrm>
          <a:prstGeom prst="rect">
            <a:avLst/>
          </a:prstGeom>
          <a:noFill/>
          <a:ln>
            <a:noFill/>
          </a:ln>
        </p:spPr>
        <p:txBody>
          <a:bodyPr spcFirstLastPara="1" wrap="square" lIns="91425" tIns="45700" rIns="91425" bIns="45700" anchor="t" anchorCtr="0">
            <a:noAutofit/>
          </a:bodyPr>
          <a:lstStyle/>
          <a:p>
            <a:pPr>
              <a:buSzPts val="2800"/>
            </a:pPr>
            <a:r>
              <a:rPr lang="en-GB" sz="2800" b="1" dirty="0"/>
              <a:t>Do teenagers spend too much time on social media? </a:t>
            </a:r>
            <a:endParaRPr sz="2800" dirty="0"/>
          </a:p>
        </p:txBody>
      </p:sp>
      <p:sp>
        <p:nvSpPr>
          <p:cNvPr id="375" name="Google Shape;375;p27"/>
          <p:cNvSpPr txBox="1"/>
          <p:nvPr/>
        </p:nvSpPr>
        <p:spPr>
          <a:xfrm>
            <a:off x="463321" y="3076268"/>
            <a:ext cx="5220600" cy="1835700"/>
          </a:xfrm>
          <a:prstGeom prst="rect">
            <a:avLst/>
          </a:prstGeom>
          <a:noFill/>
          <a:ln>
            <a:noFill/>
          </a:ln>
        </p:spPr>
        <p:txBody>
          <a:bodyPr spcFirstLastPara="1" wrap="square" lIns="91425" tIns="91425" rIns="91425" bIns="91425" anchor="b" anchorCtr="0">
            <a:noAutofit/>
          </a:bodyPr>
          <a:lstStyle/>
          <a:p>
            <a:pPr>
              <a:lnSpc>
                <a:spcPct val="115000"/>
              </a:lnSpc>
              <a:spcBef>
                <a:spcPts val="1200"/>
              </a:spcBef>
              <a:buSzPts val="1800"/>
            </a:pPr>
            <a:r>
              <a:rPr lang="en-GB" sz="1800" dirty="0"/>
              <a:t>Don’t forget to use your top tips from Lesson one to help you interpret the numbers.</a:t>
            </a:r>
            <a:endParaRPr sz="1800" dirty="0"/>
          </a:p>
          <a:p>
            <a:pPr>
              <a:lnSpc>
                <a:spcPct val="115000"/>
              </a:lnSpc>
              <a:spcBef>
                <a:spcPts val="1200"/>
              </a:spcBef>
              <a:buSzPts val="1800"/>
            </a:pPr>
            <a:r>
              <a:rPr lang="en-GB" sz="1800" dirty="0"/>
              <a:t>Finished early? Order your data from “most convincing argument” to “least convincing argument”.</a:t>
            </a:r>
            <a:endParaRPr sz="1800" dirty="0"/>
          </a:p>
        </p:txBody>
      </p:sp>
      <p:pic>
        <p:nvPicPr>
          <p:cNvPr id="376" name="Google Shape;376;p2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5399996">
            <a:off x="5345162" y="1312340"/>
            <a:ext cx="4191000" cy="2585871"/>
          </a:xfrm>
          <a:prstGeom prst="rect">
            <a:avLst/>
          </a:prstGeom>
          <a:noFill/>
          <a:ln>
            <a:noFill/>
          </a:ln>
        </p:spPr>
      </p:pic>
      <p:pic>
        <p:nvPicPr>
          <p:cNvPr id="377" name="Google Shape;377;p2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756734">
            <a:off x="6480196" y="664465"/>
            <a:ext cx="1614240" cy="1786027"/>
          </a:xfrm>
          <a:prstGeom prst="rect">
            <a:avLst/>
          </a:prstGeom>
          <a:noFill/>
          <a:ln>
            <a:noFill/>
          </a:ln>
        </p:spPr>
      </p:pic>
      <p:pic>
        <p:nvPicPr>
          <p:cNvPr id="378" name="Google Shape;378;p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522800" y="2865075"/>
            <a:ext cx="1835701" cy="1835701"/>
          </a:xfrm>
          <a:prstGeom prst="rect">
            <a:avLst/>
          </a:prstGeom>
          <a:noFill/>
          <a:ln>
            <a:noFill/>
          </a:ln>
        </p:spPr>
      </p:pic>
      <p:pic>
        <p:nvPicPr>
          <p:cNvPr id="379" name="Google Shape;379;p2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167810" y="963623"/>
            <a:ext cx="239000" cy="247475"/>
          </a:xfrm>
          <a:prstGeom prst="rect">
            <a:avLst/>
          </a:prstGeom>
          <a:noFill/>
          <a:ln>
            <a:noFill/>
          </a:ln>
        </p:spPr>
      </p:pic>
      <p:pic>
        <p:nvPicPr>
          <p:cNvPr id="380" name="Google Shape;380;p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1771854">
            <a:off x="8273131" y="2111588"/>
            <a:ext cx="488961" cy="704175"/>
          </a:xfrm>
          <a:prstGeom prst="rect">
            <a:avLst/>
          </a:prstGeom>
          <a:noFill/>
          <a:ln>
            <a:noFill/>
          </a:ln>
        </p:spPr>
      </p:pic>
      <p:pic>
        <p:nvPicPr>
          <p:cNvPr id="381" name="Google Shape;381;p2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971892">
            <a:off x="5919190" y="4177176"/>
            <a:ext cx="403575" cy="523414"/>
          </a:xfrm>
          <a:prstGeom prst="rect">
            <a:avLst/>
          </a:prstGeom>
          <a:noFill/>
          <a:ln>
            <a:noFill/>
          </a:ln>
        </p:spPr>
      </p:pic>
      <p:pic>
        <p:nvPicPr>
          <p:cNvPr id="382" name="Google Shape;382;p27"/>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770062">
            <a:off x="6124064" y="2497537"/>
            <a:ext cx="363625" cy="357051"/>
          </a:xfrm>
          <a:prstGeom prst="rect">
            <a:avLst/>
          </a:prstGeom>
          <a:noFill/>
          <a:ln>
            <a:noFill/>
          </a:ln>
        </p:spPr>
      </p:pic>
    </p:spTree>
    <p:extLst>
      <p:ext uri="{BB962C8B-B14F-4D97-AF65-F5344CB8AC3E}">
        <p14:creationId xmlns:p14="http://schemas.microsoft.com/office/powerpoint/2010/main" val="40806891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91B981"/>
        </a:solidFill>
        <a:effectLst/>
      </p:bgPr>
    </p:bg>
    <p:spTree>
      <p:nvGrpSpPr>
        <p:cNvPr id="1" name="Shape 386"/>
        <p:cNvGrpSpPr/>
        <p:nvPr/>
      </p:nvGrpSpPr>
      <p:grpSpPr>
        <a:xfrm>
          <a:off x="0" y="0"/>
          <a:ext cx="0" cy="0"/>
          <a:chOff x="0" y="0"/>
          <a:chExt cx="0" cy="0"/>
        </a:xfrm>
      </p:grpSpPr>
      <p:pic>
        <p:nvPicPr>
          <p:cNvPr id="387" name="Google Shape;387;p2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31712" y="-287762"/>
            <a:ext cx="8562575" cy="5476474"/>
          </a:xfrm>
          <a:prstGeom prst="rect">
            <a:avLst/>
          </a:prstGeom>
          <a:noFill/>
          <a:ln>
            <a:noFill/>
          </a:ln>
        </p:spPr>
      </p:pic>
      <p:sp>
        <p:nvSpPr>
          <p:cNvPr id="388" name="Google Shape;388;p29"/>
          <p:cNvSpPr/>
          <p:nvPr/>
        </p:nvSpPr>
        <p:spPr>
          <a:xfrm>
            <a:off x="2751741" y="1289925"/>
            <a:ext cx="3619500" cy="1319700"/>
          </a:xfrm>
          <a:prstGeom prst="rect">
            <a:avLst/>
          </a:prstGeom>
          <a:noFill/>
          <a:ln>
            <a:noFill/>
          </a:ln>
        </p:spPr>
        <p:txBody>
          <a:bodyPr spcFirstLastPara="1" wrap="square" lIns="91425" tIns="45700" rIns="91425" bIns="45700" anchor="t" anchorCtr="0">
            <a:noAutofit/>
          </a:bodyPr>
          <a:lstStyle/>
          <a:p>
            <a:pPr algn="ctr">
              <a:buSzPts val="1100"/>
            </a:pPr>
            <a:r>
              <a:rPr lang="en-GB" sz="2700" b="1" dirty="0"/>
              <a:t>Do teenagers spend too much time on social media?</a:t>
            </a:r>
          </a:p>
          <a:p>
            <a:pPr algn="ctr">
              <a:buSzPts val="1100"/>
            </a:pPr>
            <a:endParaRPr lang="en-GB" sz="2700" b="1" dirty="0"/>
          </a:p>
          <a:p>
            <a:pPr algn="ctr">
              <a:buSzPts val="1100"/>
            </a:pPr>
            <a:r>
              <a:rPr lang="en-GB" sz="2000" b="1" dirty="0"/>
              <a:t>Team A </a:t>
            </a:r>
            <a:r>
              <a:rPr lang="en-GB" sz="2000" dirty="0"/>
              <a:t>= argue for “yes”</a:t>
            </a:r>
          </a:p>
          <a:p>
            <a:pPr algn="ctr">
              <a:buSzPts val="1100"/>
            </a:pPr>
            <a:r>
              <a:rPr lang="en-GB" sz="2000" b="1" dirty="0"/>
              <a:t>Team B </a:t>
            </a:r>
            <a:r>
              <a:rPr lang="en-GB" sz="2000" dirty="0"/>
              <a:t>= argue for “no”</a:t>
            </a:r>
            <a:endParaRPr sz="1600" dirty="0"/>
          </a:p>
        </p:txBody>
      </p:sp>
      <p:pic>
        <p:nvPicPr>
          <p:cNvPr id="389" name="Google Shape;389;p2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1160439">
            <a:off x="7792841" y="2522075"/>
            <a:ext cx="541460" cy="640126"/>
          </a:xfrm>
          <a:prstGeom prst="rect">
            <a:avLst/>
          </a:prstGeom>
          <a:noFill/>
          <a:ln>
            <a:noFill/>
          </a:ln>
        </p:spPr>
      </p:pic>
      <p:pic>
        <p:nvPicPr>
          <p:cNvPr id="390" name="Google Shape;390;p2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721178">
            <a:off x="1309652" y="526624"/>
            <a:ext cx="480970" cy="598077"/>
          </a:xfrm>
          <a:prstGeom prst="rect">
            <a:avLst/>
          </a:prstGeom>
          <a:noFill/>
          <a:ln>
            <a:noFill/>
          </a:ln>
        </p:spPr>
      </p:pic>
      <p:pic>
        <p:nvPicPr>
          <p:cNvPr id="391" name="Google Shape;391;p29"/>
          <p:cNvPicPr preferRelativeResize="0"/>
          <p:nvPr/>
        </p:nvPicPr>
        <p:blipFill rotWithShape="1">
          <a:blip r:embed="rId6">
            <a:alphaModFix/>
          </a:blip>
          <a:srcRect/>
          <a:stretch/>
        </p:blipFill>
        <p:spPr>
          <a:xfrm rot="-913973">
            <a:off x="8024568" y="3924277"/>
            <a:ext cx="674414" cy="791970"/>
          </a:xfrm>
          <a:prstGeom prst="rect">
            <a:avLst/>
          </a:prstGeom>
          <a:noFill/>
          <a:ln>
            <a:noFill/>
          </a:ln>
        </p:spPr>
      </p:pic>
      <p:pic>
        <p:nvPicPr>
          <p:cNvPr id="392" name="Google Shape;392;p29"/>
          <p:cNvPicPr preferRelativeResize="0"/>
          <p:nvPr/>
        </p:nvPicPr>
        <p:blipFill rotWithShape="1">
          <a:blip r:embed="rId7">
            <a:alphaModFix/>
          </a:blip>
          <a:srcRect/>
          <a:stretch/>
        </p:blipFill>
        <p:spPr>
          <a:xfrm rot="-912213">
            <a:off x="474836" y="694239"/>
            <a:ext cx="632679" cy="1191373"/>
          </a:xfrm>
          <a:prstGeom prst="rect">
            <a:avLst/>
          </a:prstGeom>
          <a:noFill/>
          <a:ln>
            <a:noFill/>
          </a:ln>
        </p:spPr>
      </p:pic>
      <p:pic>
        <p:nvPicPr>
          <p:cNvPr id="393" name="Google Shape;393;p2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1180677">
            <a:off x="8467002" y="2966620"/>
            <a:ext cx="308686" cy="581279"/>
          </a:xfrm>
          <a:prstGeom prst="rect">
            <a:avLst/>
          </a:prstGeom>
          <a:noFill/>
          <a:ln>
            <a:noFill/>
          </a:ln>
        </p:spPr>
      </p:pic>
    </p:spTree>
    <p:extLst>
      <p:ext uri="{BB962C8B-B14F-4D97-AF65-F5344CB8AC3E}">
        <p14:creationId xmlns:p14="http://schemas.microsoft.com/office/powerpoint/2010/main" val="37659221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91B981"/>
        </a:solidFill>
        <a:effectLst/>
      </p:bgPr>
    </p:bg>
    <p:spTree>
      <p:nvGrpSpPr>
        <p:cNvPr id="1" name="Shape 397"/>
        <p:cNvGrpSpPr/>
        <p:nvPr/>
      </p:nvGrpSpPr>
      <p:grpSpPr>
        <a:xfrm>
          <a:off x="0" y="0"/>
          <a:ext cx="0" cy="0"/>
          <a:chOff x="0" y="0"/>
          <a:chExt cx="0" cy="0"/>
        </a:xfrm>
      </p:grpSpPr>
      <p:sp>
        <p:nvSpPr>
          <p:cNvPr id="398" name="Google Shape;398;p28"/>
          <p:cNvSpPr txBox="1"/>
          <p:nvPr/>
        </p:nvSpPr>
        <p:spPr>
          <a:xfrm>
            <a:off x="498650" y="2036825"/>
            <a:ext cx="5065200" cy="782100"/>
          </a:xfrm>
          <a:prstGeom prst="rect">
            <a:avLst/>
          </a:prstGeom>
          <a:noFill/>
          <a:ln>
            <a:noFill/>
          </a:ln>
        </p:spPr>
        <p:txBody>
          <a:bodyPr spcFirstLastPara="1" wrap="square" lIns="91425" tIns="91425" rIns="91425" bIns="91425" anchor="b" anchorCtr="0">
            <a:noAutofit/>
          </a:bodyPr>
          <a:lstStyle/>
          <a:p>
            <a:pPr>
              <a:lnSpc>
                <a:spcPct val="115000"/>
              </a:lnSpc>
              <a:spcBef>
                <a:spcPts val="1200"/>
              </a:spcBef>
              <a:buSzPts val="1800"/>
            </a:pPr>
            <a:r>
              <a:rPr lang="en-GB" sz="1800"/>
              <a:t>Is there anything more you’d like to know before you make a firm decision? </a:t>
            </a:r>
            <a:endParaRPr sz="1800"/>
          </a:p>
          <a:p>
            <a:pPr>
              <a:lnSpc>
                <a:spcPct val="115000"/>
              </a:lnSpc>
              <a:spcBef>
                <a:spcPts val="1200"/>
              </a:spcBef>
              <a:buSzPts val="1800"/>
            </a:pPr>
            <a:r>
              <a:rPr lang="en-GB" sz="1800"/>
              <a:t>What new data might change your mind?</a:t>
            </a:r>
            <a:endParaRPr sz="1800"/>
          </a:p>
        </p:txBody>
      </p:sp>
      <p:sp>
        <p:nvSpPr>
          <p:cNvPr id="399" name="Google Shape;399;p28"/>
          <p:cNvSpPr/>
          <p:nvPr/>
        </p:nvSpPr>
        <p:spPr>
          <a:xfrm>
            <a:off x="498650" y="443000"/>
            <a:ext cx="6105900" cy="938400"/>
          </a:xfrm>
          <a:prstGeom prst="rect">
            <a:avLst/>
          </a:prstGeom>
          <a:noFill/>
          <a:ln>
            <a:noFill/>
          </a:ln>
        </p:spPr>
        <p:txBody>
          <a:bodyPr spcFirstLastPara="1" wrap="square" lIns="91425" tIns="45700" rIns="91425" bIns="45700" anchor="t" anchorCtr="0">
            <a:noAutofit/>
          </a:bodyPr>
          <a:lstStyle/>
          <a:p>
            <a:pPr>
              <a:buSzPts val="2800"/>
            </a:pPr>
            <a:r>
              <a:rPr lang="en-GB" sz="2800" b="1"/>
              <a:t>Do teenagers spend too much time on social media?</a:t>
            </a:r>
            <a:endParaRPr sz="2800"/>
          </a:p>
        </p:txBody>
      </p:sp>
      <p:pic>
        <p:nvPicPr>
          <p:cNvPr id="400" name="Google Shape;400;p2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5399996">
            <a:off x="5345162" y="1312340"/>
            <a:ext cx="4191000" cy="2585871"/>
          </a:xfrm>
          <a:prstGeom prst="rect">
            <a:avLst/>
          </a:prstGeom>
          <a:noFill/>
          <a:ln>
            <a:noFill/>
          </a:ln>
        </p:spPr>
      </p:pic>
      <p:pic>
        <p:nvPicPr>
          <p:cNvPr id="401" name="Google Shape;401;p2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756734">
            <a:off x="6480196" y="664465"/>
            <a:ext cx="1614240" cy="1786027"/>
          </a:xfrm>
          <a:prstGeom prst="rect">
            <a:avLst/>
          </a:prstGeom>
          <a:noFill/>
          <a:ln>
            <a:noFill/>
          </a:ln>
        </p:spPr>
      </p:pic>
      <p:pic>
        <p:nvPicPr>
          <p:cNvPr id="402" name="Google Shape;402;p2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522800" y="2865075"/>
            <a:ext cx="1835701" cy="1835701"/>
          </a:xfrm>
          <a:prstGeom prst="rect">
            <a:avLst/>
          </a:prstGeom>
          <a:noFill/>
          <a:ln>
            <a:noFill/>
          </a:ln>
        </p:spPr>
      </p:pic>
      <p:pic>
        <p:nvPicPr>
          <p:cNvPr id="403" name="Google Shape;403;p2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167810" y="963623"/>
            <a:ext cx="239000" cy="247475"/>
          </a:xfrm>
          <a:prstGeom prst="rect">
            <a:avLst/>
          </a:prstGeom>
          <a:noFill/>
          <a:ln>
            <a:noFill/>
          </a:ln>
        </p:spPr>
      </p:pic>
      <p:pic>
        <p:nvPicPr>
          <p:cNvPr id="404" name="Google Shape;404;p2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1771854">
            <a:off x="8273131" y="2111588"/>
            <a:ext cx="488961" cy="704175"/>
          </a:xfrm>
          <a:prstGeom prst="rect">
            <a:avLst/>
          </a:prstGeom>
          <a:noFill/>
          <a:ln>
            <a:noFill/>
          </a:ln>
        </p:spPr>
      </p:pic>
      <p:pic>
        <p:nvPicPr>
          <p:cNvPr id="405" name="Google Shape;405;p28"/>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971892">
            <a:off x="5919190" y="4177176"/>
            <a:ext cx="403575" cy="523414"/>
          </a:xfrm>
          <a:prstGeom prst="rect">
            <a:avLst/>
          </a:prstGeom>
          <a:noFill/>
          <a:ln>
            <a:noFill/>
          </a:ln>
        </p:spPr>
      </p:pic>
      <p:pic>
        <p:nvPicPr>
          <p:cNvPr id="406" name="Google Shape;406;p28"/>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770062">
            <a:off x="6124064" y="2497537"/>
            <a:ext cx="363625" cy="357051"/>
          </a:xfrm>
          <a:prstGeom prst="rect">
            <a:avLst/>
          </a:prstGeom>
          <a:noFill/>
          <a:ln>
            <a:noFill/>
          </a:ln>
        </p:spPr>
      </p:pic>
    </p:spTree>
    <p:extLst>
      <p:ext uri="{BB962C8B-B14F-4D97-AF65-F5344CB8AC3E}">
        <p14:creationId xmlns:p14="http://schemas.microsoft.com/office/powerpoint/2010/main" val="33111763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18" name="Google Shape;57;p1">
            <a:extLst>
              <a:ext uri="{FF2B5EF4-FFF2-40B4-BE49-F238E27FC236}">
                <a16:creationId xmlns:a16="http://schemas.microsoft.com/office/drawing/2014/main" id="{6E9B2A75-C3B5-A743-A7AB-0888E1ED6AF9}"/>
              </a:ext>
            </a:extLst>
          </p:cNvPr>
          <p:cNvSpPr/>
          <p:nvPr/>
        </p:nvSpPr>
        <p:spPr>
          <a:xfrm>
            <a:off x="-11250" y="0"/>
            <a:ext cx="2967900" cy="5143500"/>
          </a:xfrm>
          <a:prstGeom prst="rect">
            <a:avLst/>
          </a:prstGeom>
          <a:solidFill>
            <a:srgbClr val="E2D37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 name="Google Shape;60;p1">
            <a:extLst>
              <a:ext uri="{FF2B5EF4-FFF2-40B4-BE49-F238E27FC236}">
                <a16:creationId xmlns:a16="http://schemas.microsoft.com/office/drawing/2014/main" id="{C34422D8-123F-064A-9BA7-333C0A2A8A9A}"/>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875" y="838463"/>
            <a:ext cx="2979150" cy="4305037"/>
          </a:xfrm>
          <a:prstGeom prst="rect">
            <a:avLst/>
          </a:prstGeom>
          <a:noFill/>
          <a:ln>
            <a:noFill/>
          </a:ln>
        </p:spPr>
      </p:pic>
      <p:pic>
        <p:nvPicPr>
          <p:cNvPr id="8" name="Google Shape;61;p1">
            <a:extLst>
              <a:ext uri="{FF2B5EF4-FFF2-40B4-BE49-F238E27FC236}">
                <a16:creationId xmlns:a16="http://schemas.microsoft.com/office/drawing/2014/main" id="{33B425A6-7DB1-5C4C-819F-2521C9110D67}"/>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1182984">
            <a:off x="1073941" y="705505"/>
            <a:ext cx="388946" cy="459817"/>
          </a:xfrm>
          <a:prstGeom prst="rect">
            <a:avLst/>
          </a:prstGeom>
          <a:noFill/>
          <a:ln>
            <a:noFill/>
          </a:ln>
        </p:spPr>
      </p:pic>
      <p:pic>
        <p:nvPicPr>
          <p:cNvPr id="9" name="Google Shape;62;p1">
            <a:extLst>
              <a:ext uri="{FF2B5EF4-FFF2-40B4-BE49-F238E27FC236}">
                <a16:creationId xmlns:a16="http://schemas.microsoft.com/office/drawing/2014/main" id="{5F85AB24-CD50-8740-9101-F8AC069AD1A1}"/>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11170">
            <a:off x="1657000" y="1296200"/>
            <a:ext cx="266225" cy="406000"/>
          </a:xfrm>
          <a:prstGeom prst="rect">
            <a:avLst/>
          </a:prstGeom>
          <a:noFill/>
          <a:ln>
            <a:noFill/>
          </a:ln>
        </p:spPr>
      </p:pic>
      <p:pic>
        <p:nvPicPr>
          <p:cNvPr id="10" name="Google Shape;63;p1">
            <a:extLst>
              <a:ext uri="{FF2B5EF4-FFF2-40B4-BE49-F238E27FC236}">
                <a16:creationId xmlns:a16="http://schemas.microsoft.com/office/drawing/2014/main" id="{866F689D-84DE-8349-9D44-1B02F852A11A}"/>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156212">
            <a:off x="2315814" y="3261540"/>
            <a:ext cx="437419" cy="434168"/>
          </a:xfrm>
          <a:prstGeom prst="rect">
            <a:avLst/>
          </a:prstGeom>
          <a:noFill/>
          <a:ln>
            <a:noFill/>
          </a:ln>
        </p:spPr>
      </p:pic>
      <p:pic>
        <p:nvPicPr>
          <p:cNvPr id="11" name="Google Shape;64;p1">
            <a:extLst>
              <a:ext uri="{FF2B5EF4-FFF2-40B4-BE49-F238E27FC236}">
                <a16:creationId xmlns:a16="http://schemas.microsoft.com/office/drawing/2014/main" id="{00327E32-FC8C-1F49-BF0B-D9DEB76FBA6D}"/>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470507">
            <a:off x="384556" y="1046687"/>
            <a:ext cx="349194" cy="475773"/>
          </a:xfrm>
          <a:prstGeom prst="rect">
            <a:avLst/>
          </a:prstGeom>
          <a:noFill/>
          <a:ln>
            <a:noFill/>
          </a:ln>
        </p:spPr>
      </p:pic>
      <p:pic>
        <p:nvPicPr>
          <p:cNvPr id="12" name="Google Shape;65;p1">
            <a:extLst>
              <a:ext uri="{FF2B5EF4-FFF2-40B4-BE49-F238E27FC236}">
                <a16:creationId xmlns:a16="http://schemas.microsoft.com/office/drawing/2014/main" id="{8138BED2-A76C-2844-A97B-DB0CF0EF4761}"/>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1056379">
            <a:off x="2443400" y="259175"/>
            <a:ext cx="256000" cy="364000"/>
          </a:xfrm>
          <a:prstGeom prst="rect">
            <a:avLst/>
          </a:prstGeom>
          <a:noFill/>
          <a:ln>
            <a:noFill/>
          </a:ln>
        </p:spPr>
      </p:pic>
      <p:pic>
        <p:nvPicPr>
          <p:cNvPr id="13" name="Google Shape;66;p1">
            <a:extLst>
              <a:ext uri="{FF2B5EF4-FFF2-40B4-BE49-F238E27FC236}">
                <a16:creationId xmlns:a16="http://schemas.microsoft.com/office/drawing/2014/main" id="{33A7FD55-BB92-EF46-BA51-B9FC99F8041F}"/>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1323228">
            <a:off x="292039" y="183282"/>
            <a:ext cx="418420" cy="666886"/>
          </a:xfrm>
          <a:prstGeom prst="rect">
            <a:avLst/>
          </a:prstGeom>
          <a:noFill/>
          <a:ln>
            <a:noFill/>
          </a:ln>
        </p:spPr>
      </p:pic>
      <p:pic>
        <p:nvPicPr>
          <p:cNvPr id="14" name="Google Shape;67;p1">
            <a:extLst>
              <a:ext uri="{FF2B5EF4-FFF2-40B4-BE49-F238E27FC236}">
                <a16:creationId xmlns:a16="http://schemas.microsoft.com/office/drawing/2014/main" id="{5A06B883-F21F-344B-B45A-6C91BD1CE290}"/>
              </a:ext>
            </a:extLst>
          </p:cNvPr>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rot="1116741">
            <a:off x="1883050" y="2022178"/>
            <a:ext cx="192575" cy="232475"/>
          </a:xfrm>
          <a:prstGeom prst="rect">
            <a:avLst/>
          </a:prstGeom>
          <a:noFill/>
          <a:ln>
            <a:noFill/>
          </a:ln>
        </p:spPr>
      </p:pic>
      <p:pic>
        <p:nvPicPr>
          <p:cNvPr id="15" name="Google Shape;68;p1">
            <a:extLst>
              <a:ext uri="{FF2B5EF4-FFF2-40B4-BE49-F238E27FC236}">
                <a16:creationId xmlns:a16="http://schemas.microsoft.com/office/drawing/2014/main" id="{0DCA7774-8953-524F-81BB-059608F5A108}"/>
              </a:ext>
            </a:extLst>
          </p:cNvPr>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rot="1024253">
            <a:off x="1757300" y="304666"/>
            <a:ext cx="192598" cy="273013"/>
          </a:xfrm>
          <a:prstGeom prst="rect">
            <a:avLst/>
          </a:prstGeom>
          <a:noFill/>
          <a:ln>
            <a:noFill/>
          </a:ln>
        </p:spPr>
      </p:pic>
      <p:pic>
        <p:nvPicPr>
          <p:cNvPr id="16" name="Google Shape;69;p1">
            <a:extLst>
              <a:ext uri="{FF2B5EF4-FFF2-40B4-BE49-F238E27FC236}">
                <a16:creationId xmlns:a16="http://schemas.microsoft.com/office/drawing/2014/main" id="{5ED7B539-C642-7A47-80F3-7CB7B245F6F3}"/>
              </a:ext>
            </a:extLst>
          </p:cNvP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rot="-1197518">
            <a:off x="353725" y="2016104"/>
            <a:ext cx="256725" cy="244599"/>
          </a:xfrm>
          <a:prstGeom prst="rect">
            <a:avLst/>
          </a:prstGeom>
          <a:noFill/>
          <a:ln>
            <a:noFill/>
          </a:ln>
        </p:spPr>
      </p:pic>
      <p:pic>
        <p:nvPicPr>
          <p:cNvPr id="17" name="Google Shape;70;p1">
            <a:extLst>
              <a:ext uri="{FF2B5EF4-FFF2-40B4-BE49-F238E27FC236}">
                <a16:creationId xmlns:a16="http://schemas.microsoft.com/office/drawing/2014/main" id="{3F046D4E-0D85-0146-B59B-03B47840D989}"/>
              </a:ext>
            </a:extLst>
          </p:cNvPr>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933525" y="201073"/>
            <a:ext cx="193161" cy="281775"/>
          </a:xfrm>
          <a:prstGeom prst="rect">
            <a:avLst/>
          </a:prstGeom>
          <a:noFill/>
          <a:ln>
            <a:noFill/>
          </a:ln>
        </p:spPr>
      </p:pic>
      <p:pic>
        <p:nvPicPr>
          <p:cNvPr id="1026" name="Picture 2" descr="https://lh4.googleusercontent.com/ObHcPtYKcaUwGzhnqUK2sReVPN-XOyNGr9YgkYr6v6MyqiDdKAtCdRjnk-VcV7byPMkbKVVBxti-OTV7sOYD8lbjrxCFWPIKv3IoU5itckE3BmTipv1MMIyWDkAsi2ZUq0eZGkmLgoUlA-M=s2048">
            <a:extLst>
              <a:ext uri="{FF2B5EF4-FFF2-40B4-BE49-F238E27FC236}">
                <a16:creationId xmlns:a16="http://schemas.microsoft.com/office/drawing/2014/main" id="{F9879599-2BFF-C947-99D6-AA38DB6C469E}"/>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3534511" y="2063880"/>
            <a:ext cx="4822523" cy="2119400"/>
          </a:xfrm>
          <a:prstGeom prst="rect">
            <a:avLst/>
          </a:prstGeom>
          <a:noFill/>
          <a:extLst>
            <a:ext uri="{909E8E84-426E-40DD-AFC4-6F175D3DCCD1}">
              <a14:hiddenFill xmlns:a14="http://schemas.microsoft.com/office/drawing/2010/main">
                <a:solidFill>
                  <a:srgbClr val="FFFFFF"/>
                </a:solidFill>
              </a14:hiddenFill>
            </a:ext>
          </a:extLst>
        </p:spPr>
      </p:pic>
      <p:pic>
        <p:nvPicPr>
          <p:cNvPr id="21" name="Google Shape;54;p1">
            <a:extLst>
              <a:ext uri="{FF2B5EF4-FFF2-40B4-BE49-F238E27FC236}">
                <a16:creationId xmlns:a16="http://schemas.microsoft.com/office/drawing/2014/main" id="{91BFEA1D-12A9-5C47-B765-7C30656C7B09}"/>
              </a:ext>
            </a:extLst>
          </p:cNvP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534511" y="403540"/>
            <a:ext cx="1773871" cy="445294"/>
          </a:xfrm>
          <a:prstGeom prst="rect">
            <a:avLst/>
          </a:prstGeom>
          <a:noFill/>
          <a:ln>
            <a:noFill/>
          </a:ln>
        </p:spPr>
      </p:pic>
      <p:pic>
        <p:nvPicPr>
          <p:cNvPr id="22" name="Google Shape;55;p1">
            <a:extLst>
              <a:ext uri="{FF2B5EF4-FFF2-40B4-BE49-F238E27FC236}">
                <a16:creationId xmlns:a16="http://schemas.microsoft.com/office/drawing/2014/main" id="{DE0971C3-475F-3245-B031-7F2DAF3935DA}"/>
              </a:ext>
            </a:extLst>
          </p:cNvPr>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5544775" y="403552"/>
            <a:ext cx="1289685" cy="445274"/>
          </a:xfrm>
          <a:prstGeom prst="rect">
            <a:avLst/>
          </a:prstGeom>
          <a:noFill/>
          <a:ln>
            <a:noFill/>
          </a:ln>
        </p:spPr>
      </p:pic>
      <p:sp>
        <p:nvSpPr>
          <p:cNvPr id="30" name="Google Shape;67;p2">
            <a:extLst>
              <a:ext uri="{FF2B5EF4-FFF2-40B4-BE49-F238E27FC236}">
                <a16:creationId xmlns:a16="http://schemas.microsoft.com/office/drawing/2014/main" id="{0825AA76-6A6F-4044-8C2C-E559152E135D}"/>
              </a:ext>
            </a:extLst>
          </p:cNvPr>
          <p:cNvSpPr txBox="1"/>
          <p:nvPr/>
        </p:nvSpPr>
        <p:spPr>
          <a:xfrm>
            <a:off x="3534511" y="1278719"/>
            <a:ext cx="1533599" cy="355276"/>
          </a:xfrm>
          <a:prstGeom prst="rect">
            <a:avLst/>
          </a:prstGeom>
          <a:solidFill>
            <a:schemeClr val="dk1"/>
          </a:solidFill>
          <a:ln>
            <a:noFill/>
          </a:ln>
        </p:spPr>
        <p:txBody>
          <a:bodyPr spcFirstLastPara="1" wrap="square" lIns="54000" tIns="54000" rIns="54000" bIns="540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1600" b="1" i="0" u="none" strike="noStrike" cap="none" dirty="0">
                <a:solidFill>
                  <a:schemeClr val="lt1"/>
                </a:solidFill>
                <a:latin typeface="Arial"/>
                <a:ea typeface="Arial"/>
                <a:cs typeface="Arial"/>
                <a:sym typeface="Arial"/>
              </a:rPr>
              <a:t>LESSON 5 &amp; 6</a:t>
            </a:r>
            <a:endParaRPr sz="1600" b="1"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0329099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47"/>
          <p:cNvSpPr txBox="1"/>
          <p:nvPr/>
        </p:nvSpPr>
        <p:spPr>
          <a:xfrm>
            <a:off x="3414409" y="2040715"/>
            <a:ext cx="4984819" cy="853903"/>
          </a:xfrm>
          <a:prstGeom prst="rect">
            <a:avLst/>
          </a:prstGeom>
          <a:noFill/>
          <a:ln>
            <a:noFill/>
          </a:ln>
        </p:spPr>
        <p:txBody>
          <a:bodyPr spcFirstLastPara="1" wrap="square" lIns="91425" tIns="91425" rIns="91425" bIns="91425" anchor="b" anchorCtr="0">
            <a:normAutofit fontScale="25000" lnSpcReduction="20000"/>
          </a:bodyPr>
          <a:lstStyle/>
          <a:p>
            <a:pPr>
              <a:lnSpc>
                <a:spcPct val="120000"/>
              </a:lnSpc>
              <a:spcBef>
                <a:spcPts val="595"/>
              </a:spcBef>
              <a:buSzPts val="275"/>
            </a:pPr>
            <a:r>
              <a:rPr lang="en-GB" sz="7200" dirty="0"/>
              <a:t>A Standpoint is your final say on a topic. It gives you a chance to share your opinion, in audio, film or writing.</a:t>
            </a:r>
            <a:endParaRPr sz="7200" dirty="0"/>
          </a:p>
          <a:p>
            <a:endParaRPr sz="2200" dirty="0"/>
          </a:p>
        </p:txBody>
      </p:sp>
      <p:sp>
        <p:nvSpPr>
          <p:cNvPr id="542" name="Google Shape;542;p47"/>
          <p:cNvSpPr/>
          <p:nvPr/>
        </p:nvSpPr>
        <p:spPr>
          <a:xfrm>
            <a:off x="3414409" y="1129326"/>
            <a:ext cx="3957913" cy="523200"/>
          </a:xfrm>
          <a:prstGeom prst="rect">
            <a:avLst/>
          </a:prstGeom>
          <a:noFill/>
          <a:ln>
            <a:noFill/>
          </a:ln>
        </p:spPr>
        <p:txBody>
          <a:bodyPr spcFirstLastPara="1" wrap="square" lIns="91425" tIns="45700" rIns="91425" bIns="45700" anchor="t" anchorCtr="0">
            <a:noAutofit/>
          </a:bodyPr>
          <a:lstStyle/>
          <a:p>
            <a:r>
              <a:rPr lang="en-GB" sz="2800" b="1" dirty="0"/>
              <a:t>What is a Standpoint?</a:t>
            </a:r>
            <a:endParaRPr sz="2800" dirty="0"/>
          </a:p>
        </p:txBody>
      </p:sp>
      <p:sp>
        <p:nvSpPr>
          <p:cNvPr id="543" name="Google Shape;543;p47"/>
          <p:cNvSpPr/>
          <p:nvPr/>
        </p:nvSpPr>
        <p:spPr>
          <a:xfrm>
            <a:off x="-1" y="0"/>
            <a:ext cx="2956649" cy="5143500"/>
          </a:xfrm>
          <a:prstGeom prst="rect">
            <a:avLst/>
          </a:prstGeom>
          <a:solidFill>
            <a:srgbClr val="C4C4CD"/>
          </a:solidFill>
          <a:ln>
            <a:noFill/>
          </a:ln>
        </p:spPr>
        <p:txBody>
          <a:bodyPr spcFirstLastPara="1" wrap="square" lIns="91425" tIns="45700" rIns="91425" bIns="45700" anchor="ctr" anchorCtr="0">
            <a:noAutofit/>
          </a:bodyPr>
          <a:lstStyle/>
          <a:p>
            <a:pPr algn="ctr"/>
            <a:endParaRPr>
              <a:solidFill>
                <a:srgbClr val="FFFFFF"/>
              </a:solidFill>
            </a:endParaRPr>
          </a:p>
        </p:txBody>
      </p:sp>
      <p:pic>
        <p:nvPicPr>
          <p:cNvPr id="551" name="Google Shape;551;p4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166323" y="4223817"/>
            <a:ext cx="452925" cy="403250"/>
          </a:xfrm>
          <a:prstGeom prst="rect">
            <a:avLst/>
          </a:prstGeom>
          <a:noFill/>
          <a:ln>
            <a:noFill/>
          </a:ln>
        </p:spPr>
      </p:pic>
      <p:pic>
        <p:nvPicPr>
          <p:cNvPr id="3" name="Picture 2">
            <a:extLst>
              <a:ext uri="{FF2B5EF4-FFF2-40B4-BE49-F238E27FC236}">
                <a16:creationId xmlns:a16="http://schemas.microsoft.com/office/drawing/2014/main" id="{EE128133-7099-7B48-8748-A413BCC0CE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8648" y="2894618"/>
            <a:ext cx="2807347" cy="2279313"/>
          </a:xfrm>
          <a:prstGeom prst="rect">
            <a:avLst/>
          </a:prstGeom>
        </p:spPr>
      </p:pic>
      <p:pic>
        <p:nvPicPr>
          <p:cNvPr id="21" name="Picture 20">
            <a:extLst>
              <a:ext uri="{FF2B5EF4-FFF2-40B4-BE49-F238E27FC236}">
                <a16:creationId xmlns:a16="http://schemas.microsoft.com/office/drawing/2014/main" id="{74C985ED-33D1-4548-ABF5-8DE2A2F7EE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2956648" cy="5143500"/>
          </a:xfrm>
          <a:prstGeom prst="rect">
            <a:avLst/>
          </a:prstGeom>
        </p:spPr>
      </p:pic>
      <p:pic>
        <p:nvPicPr>
          <p:cNvPr id="8" name="Picture 7">
            <a:extLst>
              <a:ext uri="{FF2B5EF4-FFF2-40B4-BE49-F238E27FC236}">
                <a16:creationId xmlns:a16="http://schemas.microsoft.com/office/drawing/2014/main" id="{06AB9E34-A337-4840-93F4-2AC3C2D40D94}"/>
              </a:ext>
            </a:extLst>
          </p:cNvPr>
          <p:cNvPicPr>
            <a:picLocks noChangeAspect="1"/>
          </p:cNvPicPr>
          <p:nvPr/>
        </p:nvPicPr>
        <p:blipFill>
          <a:blip r:embed="rId6"/>
          <a:stretch>
            <a:fillRect/>
          </a:stretch>
        </p:blipFill>
        <p:spPr>
          <a:xfrm>
            <a:off x="215641" y="230126"/>
            <a:ext cx="1308100" cy="1422400"/>
          </a:xfrm>
          <a:prstGeom prst="rect">
            <a:avLst/>
          </a:prstGeom>
        </p:spPr>
      </p:pic>
      <p:pic>
        <p:nvPicPr>
          <p:cNvPr id="10" name="Picture 9">
            <a:extLst>
              <a:ext uri="{FF2B5EF4-FFF2-40B4-BE49-F238E27FC236}">
                <a16:creationId xmlns:a16="http://schemas.microsoft.com/office/drawing/2014/main" id="{113A8885-D97A-CF43-92D7-11A8EF5AE699}"/>
              </a:ext>
            </a:extLst>
          </p:cNvPr>
          <p:cNvPicPr>
            <a:picLocks noChangeAspect="1"/>
          </p:cNvPicPr>
          <p:nvPr/>
        </p:nvPicPr>
        <p:blipFill>
          <a:blip r:embed="rId7"/>
          <a:stretch>
            <a:fillRect/>
          </a:stretch>
        </p:blipFill>
        <p:spPr>
          <a:xfrm>
            <a:off x="939139" y="1729813"/>
            <a:ext cx="1784927" cy="1295512"/>
          </a:xfrm>
          <a:prstGeom prst="rect">
            <a:avLst/>
          </a:prstGeom>
        </p:spPr>
      </p:pic>
      <p:pic>
        <p:nvPicPr>
          <p:cNvPr id="12" name="Picture 11">
            <a:extLst>
              <a:ext uri="{FF2B5EF4-FFF2-40B4-BE49-F238E27FC236}">
                <a16:creationId xmlns:a16="http://schemas.microsoft.com/office/drawing/2014/main" id="{666D76C0-D82C-9649-AC9C-CAD1D4FB8BFB}"/>
              </a:ext>
            </a:extLst>
          </p:cNvPr>
          <p:cNvPicPr>
            <a:picLocks noChangeAspect="1"/>
          </p:cNvPicPr>
          <p:nvPr/>
        </p:nvPicPr>
        <p:blipFill>
          <a:blip r:embed="rId8"/>
          <a:stretch>
            <a:fillRect/>
          </a:stretch>
        </p:blipFill>
        <p:spPr>
          <a:xfrm>
            <a:off x="369949" y="3084813"/>
            <a:ext cx="1461654" cy="1684618"/>
          </a:xfrm>
          <a:prstGeom prst="rect">
            <a:avLst/>
          </a:prstGeom>
        </p:spPr>
      </p:pic>
    </p:spTree>
    <p:extLst>
      <p:ext uri="{BB962C8B-B14F-4D97-AF65-F5344CB8AC3E}">
        <p14:creationId xmlns:p14="http://schemas.microsoft.com/office/powerpoint/2010/main" val="2797081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10" name="Google Shape;543;p47">
            <a:extLst>
              <a:ext uri="{FF2B5EF4-FFF2-40B4-BE49-F238E27FC236}">
                <a16:creationId xmlns:a16="http://schemas.microsoft.com/office/drawing/2014/main" id="{60F4C921-9728-4543-986F-4A870005F6BD}"/>
              </a:ext>
            </a:extLst>
          </p:cNvPr>
          <p:cNvSpPr/>
          <p:nvPr/>
        </p:nvSpPr>
        <p:spPr>
          <a:xfrm>
            <a:off x="-1" y="0"/>
            <a:ext cx="2956649" cy="5143500"/>
          </a:xfrm>
          <a:prstGeom prst="rect">
            <a:avLst/>
          </a:prstGeom>
          <a:solidFill>
            <a:srgbClr val="C4C4CD"/>
          </a:solidFill>
          <a:ln>
            <a:noFill/>
          </a:ln>
        </p:spPr>
        <p:txBody>
          <a:bodyPr spcFirstLastPara="1" wrap="square" lIns="91425" tIns="45700" rIns="91425" bIns="45700" anchor="ctr" anchorCtr="0">
            <a:noAutofit/>
          </a:bodyPr>
          <a:lstStyle/>
          <a:p>
            <a:pPr algn="ctr"/>
            <a:endParaRPr>
              <a:solidFill>
                <a:srgbClr val="FFFFFF"/>
              </a:solidFill>
            </a:endParaRPr>
          </a:p>
        </p:txBody>
      </p:sp>
      <p:sp>
        <p:nvSpPr>
          <p:cNvPr id="542" name="Google Shape;542;p47"/>
          <p:cNvSpPr/>
          <p:nvPr/>
        </p:nvSpPr>
        <p:spPr>
          <a:xfrm>
            <a:off x="3385226" y="1139055"/>
            <a:ext cx="3957913" cy="523200"/>
          </a:xfrm>
          <a:prstGeom prst="rect">
            <a:avLst/>
          </a:prstGeom>
          <a:noFill/>
          <a:ln>
            <a:noFill/>
          </a:ln>
        </p:spPr>
        <p:txBody>
          <a:bodyPr spcFirstLastPara="1" wrap="square" lIns="91425" tIns="45700" rIns="91425" bIns="45700" anchor="t" anchorCtr="0">
            <a:noAutofit/>
          </a:bodyPr>
          <a:lstStyle/>
          <a:p>
            <a:r>
              <a:rPr lang="en-GB" sz="2800" b="1" dirty="0"/>
              <a:t>Standpoint prompts</a:t>
            </a:r>
            <a:endParaRPr sz="2800" dirty="0"/>
          </a:p>
        </p:txBody>
      </p:sp>
      <p:pic>
        <p:nvPicPr>
          <p:cNvPr id="551" name="Google Shape;551;p4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166323" y="4223817"/>
            <a:ext cx="452925" cy="403250"/>
          </a:xfrm>
          <a:prstGeom prst="rect">
            <a:avLst/>
          </a:prstGeom>
          <a:noFill/>
          <a:ln>
            <a:noFill/>
          </a:ln>
        </p:spPr>
      </p:pic>
      <p:sp>
        <p:nvSpPr>
          <p:cNvPr id="6" name="Google Shape;541;p47">
            <a:extLst>
              <a:ext uri="{FF2B5EF4-FFF2-40B4-BE49-F238E27FC236}">
                <a16:creationId xmlns:a16="http://schemas.microsoft.com/office/drawing/2014/main" id="{9D51EC27-0AB9-E640-8B01-B38B4F539DE5}"/>
              </a:ext>
            </a:extLst>
          </p:cNvPr>
          <p:cNvSpPr txBox="1"/>
          <p:nvPr/>
        </p:nvSpPr>
        <p:spPr>
          <a:xfrm>
            <a:off x="3335981" y="1804098"/>
            <a:ext cx="4790187" cy="2107960"/>
          </a:xfrm>
          <a:prstGeom prst="rect">
            <a:avLst/>
          </a:prstGeom>
          <a:noFill/>
          <a:ln>
            <a:noFill/>
          </a:ln>
        </p:spPr>
        <p:txBody>
          <a:bodyPr spcFirstLastPara="1" wrap="square" lIns="91425" tIns="91425" rIns="91425" bIns="91425" anchor="b" anchorCtr="0">
            <a:noAutofit/>
          </a:bodyPr>
          <a:lstStyle/>
          <a:p>
            <a:pPr marL="400050" indent="-285750">
              <a:spcBef>
                <a:spcPts val="595"/>
              </a:spcBef>
              <a:buSzPts val="1800"/>
              <a:buFont typeface="Arial" panose="020B0604020202020204" pitchFamily="34" charset="0"/>
              <a:buChar char="•"/>
            </a:pPr>
            <a:r>
              <a:rPr lang="en-GB" sz="1800" dirty="0">
                <a:highlight>
                  <a:srgbClr val="FFFFFF"/>
                </a:highlight>
                <a:latin typeface="Arial" panose="020B0604020202020204" pitchFamily="34" charset="0"/>
                <a:ea typeface="Roboto"/>
                <a:cs typeface="Arial" panose="020B0604020202020204" pitchFamily="34" charset="0"/>
                <a:sym typeface="Roboto"/>
              </a:rPr>
              <a:t>Why is it important to use data as evidence to support your arguments?</a:t>
            </a:r>
          </a:p>
          <a:p>
            <a:pPr marL="400050" indent="-285750">
              <a:buSzPts val="1800"/>
              <a:buFont typeface="Arial" panose="020B0604020202020204" pitchFamily="34" charset="0"/>
              <a:buChar char="•"/>
            </a:pPr>
            <a:r>
              <a:rPr lang="en-GB" sz="1800" dirty="0">
                <a:highlight>
                  <a:srgbClr val="FFFFFF"/>
                </a:highlight>
                <a:latin typeface="Arial" panose="020B0604020202020204" pitchFamily="34" charset="0"/>
                <a:cs typeface="Arial" panose="020B0604020202020204" pitchFamily="34" charset="0"/>
                <a:sym typeface="Roboto"/>
              </a:rPr>
              <a:t>How do you know that you have not been misled by your data?</a:t>
            </a:r>
          </a:p>
          <a:p>
            <a:pPr marL="400050" indent="-285750">
              <a:buSzPts val="1800"/>
              <a:buFont typeface="Arial" panose="020B0604020202020204" pitchFamily="34" charset="0"/>
              <a:buChar char="•"/>
            </a:pPr>
            <a:r>
              <a:rPr lang="en-GB" sz="1800" dirty="0">
                <a:highlight>
                  <a:srgbClr val="FFFFFF"/>
                </a:highlight>
                <a:latin typeface="Arial" panose="020B0604020202020204" pitchFamily="34" charset="0"/>
                <a:cs typeface="Arial" panose="020B0604020202020204" pitchFamily="34" charset="0"/>
                <a:sym typeface="Roboto"/>
              </a:rPr>
              <a:t>What data might support the opposite side of the argument? Why is your data more convincing?</a:t>
            </a:r>
            <a:endParaRPr lang="en-GB" sz="1800"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DC1305FC-8D40-B846-B3B1-3DBF0F2AF06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2956648" cy="5143500"/>
          </a:xfrm>
          <a:prstGeom prst="rect">
            <a:avLst/>
          </a:prstGeom>
        </p:spPr>
      </p:pic>
      <p:pic>
        <p:nvPicPr>
          <p:cNvPr id="11" name="Picture 10">
            <a:extLst>
              <a:ext uri="{FF2B5EF4-FFF2-40B4-BE49-F238E27FC236}">
                <a16:creationId xmlns:a16="http://schemas.microsoft.com/office/drawing/2014/main" id="{3AD67A27-344F-3849-88FC-A2D0AFB14AA4}"/>
              </a:ext>
            </a:extLst>
          </p:cNvPr>
          <p:cNvPicPr>
            <a:picLocks noChangeAspect="1"/>
          </p:cNvPicPr>
          <p:nvPr/>
        </p:nvPicPr>
        <p:blipFill>
          <a:blip r:embed="rId5"/>
          <a:stretch>
            <a:fillRect/>
          </a:stretch>
        </p:blipFill>
        <p:spPr>
          <a:xfrm>
            <a:off x="215641" y="230126"/>
            <a:ext cx="1308100" cy="1422400"/>
          </a:xfrm>
          <a:prstGeom prst="rect">
            <a:avLst/>
          </a:prstGeom>
        </p:spPr>
      </p:pic>
      <p:pic>
        <p:nvPicPr>
          <p:cNvPr id="12" name="Picture 11">
            <a:extLst>
              <a:ext uri="{FF2B5EF4-FFF2-40B4-BE49-F238E27FC236}">
                <a16:creationId xmlns:a16="http://schemas.microsoft.com/office/drawing/2014/main" id="{44A25060-4CF2-3C4D-A3E0-32A083201146}"/>
              </a:ext>
            </a:extLst>
          </p:cNvPr>
          <p:cNvPicPr>
            <a:picLocks noChangeAspect="1"/>
          </p:cNvPicPr>
          <p:nvPr/>
        </p:nvPicPr>
        <p:blipFill>
          <a:blip r:embed="rId6"/>
          <a:stretch>
            <a:fillRect/>
          </a:stretch>
        </p:blipFill>
        <p:spPr>
          <a:xfrm>
            <a:off x="939139" y="1729813"/>
            <a:ext cx="1784927" cy="1295512"/>
          </a:xfrm>
          <a:prstGeom prst="rect">
            <a:avLst/>
          </a:prstGeom>
        </p:spPr>
      </p:pic>
      <p:pic>
        <p:nvPicPr>
          <p:cNvPr id="13" name="Picture 12">
            <a:extLst>
              <a:ext uri="{FF2B5EF4-FFF2-40B4-BE49-F238E27FC236}">
                <a16:creationId xmlns:a16="http://schemas.microsoft.com/office/drawing/2014/main" id="{35AA568A-AF7D-3548-B160-32AE7CF821B3}"/>
              </a:ext>
            </a:extLst>
          </p:cNvPr>
          <p:cNvPicPr>
            <a:picLocks noChangeAspect="1"/>
          </p:cNvPicPr>
          <p:nvPr/>
        </p:nvPicPr>
        <p:blipFill>
          <a:blip r:embed="rId7"/>
          <a:stretch>
            <a:fillRect/>
          </a:stretch>
        </p:blipFill>
        <p:spPr>
          <a:xfrm>
            <a:off x="369949" y="3084813"/>
            <a:ext cx="1461654" cy="1684618"/>
          </a:xfrm>
          <a:prstGeom prst="rect">
            <a:avLst/>
          </a:prstGeom>
        </p:spPr>
      </p:pic>
    </p:spTree>
    <p:extLst>
      <p:ext uri="{BB962C8B-B14F-4D97-AF65-F5344CB8AC3E}">
        <p14:creationId xmlns:p14="http://schemas.microsoft.com/office/powerpoint/2010/main" val="28478952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49"/>
          <p:cNvSpPr txBox="1"/>
          <p:nvPr/>
        </p:nvSpPr>
        <p:spPr>
          <a:xfrm>
            <a:off x="530624" y="1915168"/>
            <a:ext cx="4987236" cy="2758739"/>
          </a:xfrm>
          <a:prstGeom prst="rect">
            <a:avLst/>
          </a:prstGeom>
          <a:noFill/>
          <a:ln>
            <a:noFill/>
          </a:ln>
        </p:spPr>
        <p:txBody>
          <a:bodyPr spcFirstLastPara="1" wrap="square" lIns="91425" tIns="91425" rIns="91425" bIns="91425" anchor="b" anchorCtr="0">
            <a:normAutofit fontScale="25000" lnSpcReduction="20000"/>
          </a:bodyPr>
          <a:lstStyle/>
          <a:p>
            <a:pPr>
              <a:lnSpc>
                <a:spcPct val="115000"/>
              </a:lnSpc>
            </a:pPr>
            <a:r>
              <a:rPr lang="en-GB" sz="4800" dirty="0"/>
              <a:t>1. …spoken engagingly by using facts and examples to support </a:t>
            </a:r>
            <a:br>
              <a:rPr lang="en-GB" sz="4800" dirty="0"/>
            </a:br>
            <a:r>
              <a:rPr lang="en-GB" sz="4800" dirty="0"/>
              <a:t>your points?</a:t>
            </a:r>
            <a:br>
              <a:rPr lang="en-GB" sz="4800" dirty="0"/>
            </a:br>
            <a:br>
              <a:rPr lang="en-GB" sz="4800" dirty="0"/>
            </a:br>
            <a:r>
              <a:rPr lang="en-GB" sz="4800" dirty="0"/>
              <a:t>2. …listened critically and thought about where differences in        perspectives come from?</a:t>
            </a:r>
            <a:br>
              <a:rPr lang="en-GB" sz="4800" dirty="0"/>
            </a:br>
            <a:br>
              <a:rPr lang="en-GB" sz="4800" dirty="0"/>
            </a:br>
            <a:r>
              <a:rPr lang="en-GB" sz="4800" dirty="0"/>
              <a:t>3. …explored problems by using logical numerical reasoning?</a:t>
            </a:r>
            <a:br>
              <a:rPr lang="en-GB" sz="4800" dirty="0"/>
            </a:br>
            <a:br>
              <a:rPr lang="en-GB" sz="4800" dirty="0"/>
            </a:br>
            <a:r>
              <a:rPr lang="en-GB" sz="4800" dirty="0"/>
              <a:t>4. …developed ideas by using mind mapping?</a:t>
            </a:r>
            <a:br>
              <a:rPr lang="en-GB" sz="4800" dirty="0"/>
            </a:br>
            <a:br>
              <a:rPr lang="en-GB" sz="4800" dirty="0"/>
            </a:br>
            <a:r>
              <a:rPr lang="en-GB" sz="4800" dirty="0"/>
              <a:t>5. …explained how historical and cultural context affects </a:t>
            </a:r>
            <a:br>
              <a:rPr lang="en-GB" sz="4800" dirty="0"/>
            </a:br>
            <a:r>
              <a:rPr lang="en-GB" sz="4800" dirty="0"/>
              <a:t>people’s opinions about data?</a:t>
            </a:r>
            <a:br>
              <a:rPr lang="en-GB" sz="4800" dirty="0"/>
            </a:br>
            <a:br>
              <a:rPr lang="en-GB" sz="4800" dirty="0"/>
            </a:br>
            <a:br>
              <a:rPr lang="en-GB" dirty="0"/>
            </a:br>
            <a:br>
              <a:rPr lang="en-GB" dirty="0"/>
            </a:br>
            <a:br>
              <a:rPr lang="en-GB" dirty="0"/>
            </a:br>
            <a:br>
              <a:rPr lang="en-GB" dirty="0"/>
            </a:br>
            <a:endParaRPr sz="1800" dirty="0"/>
          </a:p>
        </p:txBody>
      </p:sp>
      <p:sp>
        <p:nvSpPr>
          <p:cNvPr id="572" name="Google Shape;572;p49"/>
          <p:cNvSpPr/>
          <p:nvPr/>
        </p:nvSpPr>
        <p:spPr>
          <a:xfrm>
            <a:off x="530624" y="1061356"/>
            <a:ext cx="5641576" cy="409304"/>
          </a:xfrm>
          <a:prstGeom prst="rect">
            <a:avLst/>
          </a:prstGeom>
          <a:noFill/>
          <a:ln>
            <a:noFill/>
          </a:ln>
        </p:spPr>
        <p:txBody>
          <a:bodyPr spcFirstLastPara="1" wrap="square" lIns="91425" tIns="45700" rIns="91425" bIns="45700" anchor="t" anchorCtr="0">
            <a:noAutofit/>
          </a:bodyPr>
          <a:lstStyle/>
          <a:p>
            <a:r>
              <a:rPr lang="en-GB" sz="1200" b="1" dirty="0"/>
              <a:t>Think about your learning from every lesson in this Special Edition. </a:t>
            </a:r>
          </a:p>
          <a:p>
            <a:endParaRPr lang="en-GB" sz="1200" b="1" dirty="0"/>
          </a:p>
          <a:p>
            <a:r>
              <a:rPr lang="en-GB" sz="1200" dirty="0"/>
              <a:t>When have you…</a:t>
            </a:r>
            <a:endParaRPr sz="1200" dirty="0"/>
          </a:p>
        </p:txBody>
      </p:sp>
      <p:sp>
        <p:nvSpPr>
          <p:cNvPr id="573" name="Google Shape;573;p49"/>
          <p:cNvSpPr/>
          <p:nvPr/>
        </p:nvSpPr>
        <p:spPr>
          <a:xfrm>
            <a:off x="6550000" y="0"/>
            <a:ext cx="2594100" cy="5143500"/>
          </a:xfrm>
          <a:prstGeom prst="rect">
            <a:avLst/>
          </a:prstGeom>
          <a:solidFill>
            <a:srgbClr val="C4C4CD"/>
          </a:solidFill>
          <a:ln>
            <a:noFill/>
          </a:ln>
        </p:spPr>
        <p:txBody>
          <a:bodyPr spcFirstLastPara="1" wrap="square" lIns="91425" tIns="45700" rIns="91425" bIns="45700" anchor="ctr" anchorCtr="0">
            <a:noAutofit/>
          </a:bodyPr>
          <a:lstStyle/>
          <a:p>
            <a:pPr algn="ctr"/>
            <a:endParaRPr>
              <a:solidFill>
                <a:srgbClr val="FFFFFF"/>
              </a:solidFill>
            </a:endParaRPr>
          </a:p>
        </p:txBody>
      </p:sp>
      <p:pic>
        <p:nvPicPr>
          <p:cNvPr id="574" name="Google Shape;574;p4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7438772" y="3933629"/>
            <a:ext cx="673188" cy="672184"/>
          </a:xfrm>
          <a:prstGeom prst="rect">
            <a:avLst/>
          </a:prstGeom>
          <a:noFill/>
          <a:ln>
            <a:noFill/>
          </a:ln>
        </p:spPr>
      </p:pic>
      <p:pic>
        <p:nvPicPr>
          <p:cNvPr id="575" name="Google Shape;575;p49"/>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7438772" y="491101"/>
            <a:ext cx="673188" cy="673190"/>
          </a:xfrm>
          <a:prstGeom prst="rect">
            <a:avLst/>
          </a:prstGeom>
          <a:noFill/>
          <a:ln>
            <a:noFill/>
          </a:ln>
        </p:spPr>
      </p:pic>
      <p:pic>
        <p:nvPicPr>
          <p:cNvPr id="576" name="Google Shape;576;p49"/>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7438773" y="3070864"/>
            <a:ext cx="673188" cy="676035"/>
          </a:xfrm>
          <a:prstGeom prst="rect">
            <a:avLst/>
          </a:prstGeom>
          <a:noFill/>
          <a:ln>
            <a:noFill/>
          </a:ln>
        </p:spPr>
      </p:pic>
      <p:pic>
        <p:nvPicPr>
          <p:cNvPr id="577" name="Google Shape;577;p49"/>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7438773" y="2210943"/>
            <a:ext cx="673187" cy="673190"/>
          </a:xfrm>
          <a:prstGeom prst="rect">
            <a:avLst/>
          </a:prstGeom>
          <a:noFill/>
          <a:ln>
            <a:noFill/>
          </a:ln>
        </p:spPr>
      </p:pic>
      <p:pic>
        <p:nvPicPr>
          <p:cNvPr id="578" name="Google Shape;578;p49"/>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7438773" y="1351022"/>
            <a:ext cx="673188" cy="673190"/>
          </a:xfrm>
          <a:prstGeom prst="rect">
            <a:avLst/>
          </a:prstGeom>
          <a:noFill/>
          <a:ln>
            <a:noFill/>
          </a:ln>
        </p:spPr>
      </p:pic>
      <p:sp>
        <p:nvSpPr>
          <p:cNvPr id="2" name="Rectangle 1"/>
          <p:cNvSpPr/>
          <p:nvPr/>
        </p:nvSpPr>
        <p:spPr>
          <a:xfrm>
            <a:off x="531155" y="583573"/>
            <a:ext cx="3749744" cy="369332"/>
          </a:xfrm>
          <a:prstGeom prst="rect">
            <a:avLst/>
          </a:prstGeom>
        </p:spPr>
        <p:txBody>
          <a:bodyPr wrap="none">
            <a:spAutoFit/>
          </a:bodyPr>
          <a:lstStyle/>
          <a:p>
            <a:r>
              <a:rPr lang="en-GB" sz="1800" b="1" dirty="0"/>
              <a:t>Skills and knowledge reflections</a:t>
            </a:r>
            <a:endParaRPr lang="en-GB" sz="1800" dirty="0"/>
          </a:p>
        </p:txBody>
      </p:sp>
    </p:spTree>
    <p:extLst>
      <p:ext uri="{BB962C8B-B14F-4D97-AF65-F5344CB8AC3E}">
        <p14:creationId xmlns:p14="http://schemas.microsoft.com/office/powerpoint/2010/main" val="9961820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9dcfa422-53d9-415d-853e-24833ba9649c"/>
</p:tagLst>
</file>

<file path=ppt/theme/theme1.xml><?xml version="1.0" encoding="utf-8"?>
<a:theme xmlns:a="http://schemas.openxmlformats.org/drawingml/2006/main" name="4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3176</TotalTime>
  <Words>1878</Words>
  <Application>Microsoft Office PowerPoint</Application>
  <PresentationFormat>On-screen Show (16:9)</PresentationFormat>
  <Paragraphs>136</Paragraphs>
  <Slides>42</Slides>
  <Notes>35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42</vt:i4>
      </vt:variant>
    </vt:vector>
  </HeadingPairs>
  <TitlesOfParts>
    <vt:vector size="44" baseType="lpstr">
      <vt:lpstr>Arial</vt:lpstr>
      <vt:lpstr>4_Simple Light</vt:lpstr>
      <vt:lpstr>PowerPoint Presentation</vt:lpstr>
      <vt:lpstr>How did you do?</vt:lpstr>
      <vt:lpstr>Look at your news story and its number.</vt:lpstr>
      <vt:lpstr>Sometimes numbers in the news help people to decide how to respond or react to a situation.</vt:lpstr>
      <vt:lpstr>PowerPoint Presentation</vt:lpstr>
      <vt:lpstr>PowerPoint Presentation</vt:lpstr>
      <vt:lpstr>PowerPoint Presentation</vt:lpstr>
      <vt:lpstr>PowerPoint Presentation</vt:lpstr>
      <vt:lpstr>PowerPoint Presentation</vt:lpstr>
      <vt:lpstr>PowerPoint Presentation</vt:lpstr>
      <vt:lpstr>From this example, what top tip would you give people about how to avoid being misled by numbers in the news? Write it on your sheet.</vt:lpstr>
      <vt:lpstr>Misleading news: forced connections  Sometimes people force connections between one thing and another by using the numbers as “evidence”.  For example…</vt:lpstr>
      <vt:lpstr>…the red line on this graph shows how much money was spent in arcades from 2000 to 2009. The black line shows data about how many people got computer-science doctorates in the same period.   The graph makes it look like the two things are connected, but actually it is just a coincidence that the lines follow a similar shape. </vt:lpstr>
      <vt:lpstr>What might people think if they saw this graph?  Why might the owner of an arcade share this graph?</vt:lpstr>
      <vt:lpstr>Similarly, this graph seems to show a connection between people who eat mozzarella cheese and people who get a doctorate in civil-engineering. In reality, there is no connection. But who might want to share this graph anyway? Why?</vt:lpstr>
      <vt:lpstr>Misleading news: bad evidence  Sometimes people use numbers in the news as evidence to support their argument.   However, people do not always use numbers correctly and this means they can come to wrong conclusions.  For example…</vt:lpstr>
      <vt:lpstr>PowerPoint Presentation</vt:lpstr>
      <vt:lpstr>PowerPoint Presentation</vt:lpstr>
      <vt:lpstr>PowerPoint Presentation</vt:lpstr>
      <vt:lpstr>Misleading news: part of a story  Sometimes people jump to conclusions without looking at enough information.  For example… </vt:lpstr>
      <vt:lpstr>This graph shows NASA data about the global mean temperature changes from 2015 to 2022. It shows that global temperatures have risen and fallen but on average remained consistent (shown by the thick blue line).</vt:lpstr>
      <vt:lpstr>What does this show about global temperatures? What if you only saw part of it?</vt:lpstr>
      <vt:lpstr>Misleading news: perspectives  Sometimes people feel differently about a piece of news depending on their perspective.   For example… </vt:lpstr>
      <vt:lpstr>PowerPoint Presentation</vt:lpstr>
      <vt:lpstr>Marie Segger is a data journalist at The Economist newspaper.   As you listen to her top tips, tick the things on your sheet that she mentions. Add any new ideas onto the back of your sheet.   </vt:lpstr>
      <vt:lpstr>PowerPoint Presentation</vt:lpstr>
      <vt:lpstr>PowerPoint Presentation</vt:lpstr>
      <vt:lpstr>Sarah Leo is a visual data journalist at The Economist newspaper.  A = what does a good visual data journalist do?  B = what tips does Sarah have for choosing which data to present?  C = what tips does Sarah have for presenting data clearly?     </vt:lpstr>
      <vt:lpstr>PowerPoint Presentation</vt:lpstr>
      <vt:lpstr>PowerPoint Presentation</vt:lpstr>
      <vt:lpstr>PowerPoint Presentation</vt:lpstr>
      <vt:lpstr>Why are numbers in the news important?</vt:lpstr>
      <vt:lpstr>Why is the way  that data  is presented important?</vt:lpstr>
      <vt:lpstr>How might data in the news be misleading?</vt:lpstr>
      <vt:lpstr>What questions can you ask yourself to avoid being misled by data in the news?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COVER SLIDE</dc:title>
  <dc:creator>Katie Dixon</dc:creator>
  <cp:lastModifiedBy>Sean Manley</cp:lastModifiedBy>
  <cp:revision>64</cp:revision>
  <dcterms:modified xsi:type="dcterms:W3CDTF">2025-03-24T17:28:37Z</dcterms:modified>
</cp:coreProperties>
</file>