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328" r:id="rId2"/>
    <p:sldId id="293" r:id="rId3"/>
    <p:sldId id="329" r:id="rId4"/>
    <p:sldId id="330" r:id="rId5"/>
    <p:sldId id="331" r:id="rId6"/>
    <p:sldId id="332" r:id="rId7"/>
    <p:sldId id="333" r:id="rId8"/>
    <p:sldId id="334" r:id="rId9"/>
    <p:sldId id="335" r:id="rId10"/>
    <p:sldId id="336" r:id="rId11"/>
    <p:sldId id="337" r:id="rId12"/>
  </p:sldIdLst>
  <p:sldSz cx="12192000" cy="6858000"/>
  <p:notesSz cx="6858000" cy="9144000"/>
  <p:embeddedFontLst>
    <p:embeddedFont>
      <p:font typeface="Algerian" panose="04020705040A02060702" pitchFamily="82" charset="0"/>
      <p:regular r:id="rId14"/>
    </p:embeddedFont>
    <p:embeddedFont>
      <p:font typeface="Century Gothic" panose="020B0502020202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jh3k/YRH8DCVYRQtbs5PJzd8tN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660"/>
  </p:normalViewPr>
  <p:slideViewPr>
    <p:cSldViewPr snapToGrid="0">
      <p:cViewPr varScale="1">
        <p:scale>
          <a:sx n="62" d="100"/>
          <a:sy n="62" d="100"/>
        </p:scale>
        <p:origin x="811"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8"/>
        <p:cNvGrpSpPr/>
        <p:nvPr/>
      </p:nvGrpSpPr>
      <p:grpSpPr>
        <a:xfrm>
          <a:off x="0" y="0"/>
          <a:ext cx="0" cy="0"/>
          <a:chOff x="0" y="0"/>
          <a:chExt cx="0" cy="0"/>
        </a:xfrm>
      </p:grpSpPr>
      <p:pic>
        <p:nvPicPr>
          <p:cNvPr id="9" name="Google Shape;9;p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 name="Google Shape;10;p6"/>
          <p:cNvSpPr txBox="1">
            <a:spLocks noGrp="1"/>
          </p:cNvSpPr>
          <p:nvPr>
            <p:ph type="ctrTitle"/>
          </p:nvPr>
        </p:nvSpPr>
        <p:spPr>
          <a:xfrm>
            <a:off x="2922104" y="1049217"/>
            <a:ext cx="6679095"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000"/>
              <a:buFont typeface="Century Gothic"/>
              <a:buNone/>
              <a:defRPr sz="7000"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 name="Google Shape;11;p6"/>
          <p:cNvSpPr txBox="1">
            <a:spLocks noGrp="1"/>
          </p:cNvSpPr>
          <p:nvPr>
            <p:ph type="subTitle" idx="1"/>
          </p:nvPr>
        </p:nvSpPr>
        <p:spPr>
          <a:xfrm>
            <a:off x="2922105" y="3665296"/>
            <a:ext cx="6679095"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500"/>
              <a:buNone/>
              <a:defRPr sz="25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el en object" type="obj">
  <p:cSld name="OBJECT">
    <p:spTree>
      <p:nvGrpSpPr>
        <p:cNvPr id="1" name="Shape 22"/>
        <p:cNvGrpSpPr/>
        <p:nvPr/>
      </p:nvGrpSpPr>
      <p:grpSpPr>
        <a:xfrm>
          <a:off x="0" y="0"/>
          <a:ext cx="0" cy="0"/>
          <a:chOff x="0" y="0"/>
          <a:chExt cx="0" cy="0"/>
        </a:xfrm>
      </p:grpSpPr>
      <p:pic>
        <p:nvPicPr>
          <p:cNvPr id="23" name="Google Shape;23;p10"/>
          <p:cNvPicPr preferRelativeResize="0"/>
          <p:nvPr/>
        </p:nvPicPr>
        <p:blipFill rotWithShape="1">
          <a:blip r:embed="rId2">
            <a:alphaModFix/>
          </a:blip>
          <a:srcRect/>
          <a:stretch/>
        </p:blipFill>
        <p:spPr>
          <a:xfrm>
            <a:off x="0" y="14068"/>
            <a:ext cx="12192000" cy="6858000"/>
          </a:xfrm>
          <a:prstGeom prst="rect">
            <a:avLst/>
          </a:prstGeom>
          <a:noFill/>
          <a:ln>
            <a:noFill/>
          </a:ln>
        </p:spPr>
      </p:pic>
      <p:sp>
        <p:nvSpPr>
          <p:cNvPr id="24" name="Google Shape;24;p10"/>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0"/>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el en object">
  <p:cSld name="2_Titel en object">
    <p:spTree>
      <p:nvGrpSpPr>
        <p:cNvPr id="1" name="Shape 26"/>
        <p:cNvGrpSpPr/>
        <p:nvPr/>
      </p:nvGrpSpPr>
      <p:grpSpPr>
        <a:xfrm>
          <a:off x="0" y="0"/>
          <a:ext cx="0" cy="0"/>
          <a:chOff x="0" y="0"/>
          <a:chExt cx="0" cy="0"/>
        </a:xfrm>
      </p:grpSpPr>
      <p:pic>
        <p:nvPicPr>
          <p:cNvPr id="27" name="Google Shape;27;p1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8" name="Google Shape;28;p11"/>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1"/>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 en object">
  <p:cSld name="Titel en object">
    <p:spTree>
      <p:nvGrpSpPr>
        <p:cNvPr id="1" name="Shape 30"/>
        <p:cNvGrpSpPr/>
        <p:nvPr/>
      </p:nvGrpSpPr>
      <p:grpSpPr>
        <a:xfrm>
          <a:off x="0" y="0"/>
          <a:ext cx="0" cy="0"/>
          <a:chOff x="0" y="0"/>
          <a:chExt cx="0" cy="0"/>
        </a:xfrm>
      </p:grpSpPr>
      <p:pic>
        <p:nvPicPr>
          <p:cNvPr id="31" name="Google Shape;31;p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2" name="Google Shape;32;p12"/>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2"/>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Titel en object">
  <p:cSld name="3_Titel en object">
    <p:spTree>
      <p:nvGrpSpPr>
        <p:cNvPr id="1" name="Shape 34"/>
        <p:cNvGrpSpPr/>
        <p:nvPr/>
      </p:nvGrpSpPr>
      <p:grpSpPr>
        <a:xfrm>
          <a:off x="0" y="0"/>
          <a:ext cx="0" cy="0"/>
          <a:chOff x="0" y="0"/>
          <a:chExt cx="0" cy="0"/>
        </a:xfrm>
      </p:grpSpPr>
      <p:pic>
        <p:nvPicPr>
          <p:cNvPr id="35" name="Google Shape;35;p13"/>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36" name="Google Shape;36;p13"/>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3"/>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_Titel en object">
  <p:cSld name="4_Titel en object">
    <p:spTree>
      <p:nvGrpSpPr>
        <p:cNvPr id="1" name="Shape 38"/>
        <p:cNvGrpSpPr/>
        <p:nvPr/>
      </p:nvGrpSpPr>
      <p:grpSpPr>
        <a:xfrm>
          <a:off x="0" y="0"/>
          <a:ext cx="0" cy="0"/>
          <a:chOff x="0" y="0"/>
          <a:chExt cx="0" cy="0"/>
        </a:xfrm>
      </p:grpSpPr>
      <p:pic>
        <p:nvPicPr>
          <p:cNvPr id="39" name="Google Shape;39;p14"/>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0" name="Google Shape;40;p14"/>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4"/>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Titel en object">
  <p:cSld name="5_Titel en object">
    <p:spTree>
      <p:nvGrpSpPr>
        <p:cNvPr id="1" name="Shape 42"/>
        <p:cNvGrpSpPr/>
        <p:nvPr/>
      </p:nvGrpSpPr>
      <p:grpSpPr>
        <a:xfrm>
          <a:off x="0" y="0"/>
          <a:ext cx="0" cy="0"/>
          <a:chOff x="0" y="0"/>
          <a:chExt cx="0" cy="0"/>
        </a:xfrm>
      </p:grpSpPr>
      <p:pic>
        <p:nvPicPr>
          <p:cNvPr id="43" name="Google Shape;43;p1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4" name="Google Shape;44;p15"/>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5"/>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6_Titel en object">
  <p:cSld name="6_Titel en object">
    <p:spTree>
      <p:nvGrpSpPr>
        <p:cNvPr id="1" name="Shape 46"/>
        <p:cNvGrpSpPr/>
        <p:nvPr/>
      </p:nvGrpSpPr>
      <p:grpSpPr>
        <a:xfrm>
          <a:off x="0" y="0"/>
          <a:ext cx="0" cy="0"/>
          <a:chOff x="0" y="0"/>
          <a:chExt cx="0" cy="0"/>
        </a:xfrm>
      </p:grpSpPr>
      <p:pic>
        <p:nvPicPr>
          <p:cNvPr id="47" name="Google Shape;47;p16"/>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8" name="Google Shape;48;p16"/>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16"/>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7_Titel en object">
  <p:cSld name="7_Titel en object">
    <p:spTree>
      <p:nvGrpSpPr>
        <p:cNvPr id="1" name="Shape 50"/>
        <p:cNvGrpSpPr/>
        <p:nvPr/>
      </p:nvGrpSpPr>
      <p:grpSpPr>
        <a:xfrm>
          <a:off x="0" y="0"/>
          <a:ext cx="0" cy="0"/>
          <a:chOff x="0" y="0"/>
          <a:chExt cx="0" cy="0"/>
        </a:xfrm>
      </p:grpSpPr>
      <p:pic>
        <p:nvPicPr>
          <p:cNvPr id="51" name="Google Shape;51;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2" name="Google Shape;52;p17"/>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7"/>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8_Titel en object">
  <p:cSld name="8_Titel en object">
    <p:spTree>
      <p:nvGrpSpPr>
        <p:cNvPr id="1" name="Shape 54"/>
        <p:cNvGrpSpPr/>
        <p:nvPr/>
      </p:nvGrpSpPr>
      <p:grpSpPr>
        <a:xfrm>
          <a:off x="0" y="0"/>
          <a:ext cx="0" cy="0"/>
          <a:chOff x="0" y="0"/>
          <a:chExt cx="0" cy="0"/>
        </a:xfrm>
      </p:grpSpPr>
      <p:pic>
        <p:nvPicPr>
          <p:cNvPr id="55" name="Google Shape;55;p1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6" name="Google Shape;56;p18"/>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8"/>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1_Titel en object">
  <p:cSld name="11_Titel en object">
    <p:spTree>
      <p:nvGrpSpPr>
        <p:cNvPr id="1" name="Shape 58"/>
        <p:cNvGrpSpPr/>
        <p:nvPr/>
      </p:nvGrpSpPr>
      <p:grpSpPr>
        <a:xfrm>
          <a:off x="0" y="0"/>
          <a:ext cx="0" cy="0"/>
          <a:chOff x="0" y="0"/>
          <a:chExt cx="0" cy="0"/>
        </a:xfrm>
      </p:grpSpPr>
      <p:pic>
        <p:nvPicPr>
          <p:cNvPr id="59" name="Google Shape;59;p19"/>
          <p:cNvPicPr preferRelativeResize="0"/>
          <p:nvPr/>
        </p:nvPicPr>
        <p:blipFill rotWithShape="1">
          <a:blip r:embed="rId2">
            <a:alphaModFix/>
          </a:blip>
          <a:srcRect/>
          <a:stretch/>
        </p:blipFill>
        <p:spPr>
          <a:xfrm>
            <a:off x="0" y="-1"/>
            <a:ext cx="12192002" cy="6858001"/>
          </a:xfrm>
          <a:prstGeom prst="rect">
            <a:avLst/>
          </a:prstGeom>
          <a:noFill/>
          <a:ln>
            <a:noFill/>
          </a:ln>
        </p:spPr>
      </p:pic>
      <p:sp>
        <p:nvSpPr>
          <p:cNvPr id="60" name="Google Shape;60;p19"/>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9"/>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2_Titel en object">
  <p:cSld name="12_Titel en object">
    <p:spTree>
      <p:nvGrpSpPr>
        <p:cNvPr id="1" name="Shape 62"/>
        <p:cNvGrpSpPr/>
        <p:nvPr/>
      </p:nvGrpSpPr>
      <p:grpSpPr>
        <a:xfrm>
          <a:off x="0" y="0"/>
          <a:ext cx="0" cy="0"/>
          <a:chOff x="0" y="0"/>
          <a:chExt cx="0" cy="0"/>
        </a:xfrm>
      </p:grpSpPr>
      <p:pic>
        <p:nvPicPr>
          <p:cNvPr id="63" name="Google Shape;63;p20"/>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64" name="Google Shape;64;p20"/>
          <p:cNvSpPr txBox="1">
            <a:spLocks noGrp="1"/>
          </p:cNvSpPr>
          <p:nvPr>
            <p:ph type="title"/>
          </p:nvPr>
        </p:nvSpPr>
        <p:spPr>
          <a:xfrm>
            <a:off x="838200" y="568325"/>
            <a:ext cx="55372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0"/>
          <p:cNvSpPr txBox="1">
            <a:spLocks noGrp="1"/>
          </p:cNvSpPr>
          <p:nvPr>
            <p:ph type="body" idx="1"/>
          </p:nvPr>
        </p:nvSpPr>
        <p:spPr>
          <a:xfrm>
            <a:off x="838200" y="2028825"/>
            <a:ext cx="55372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BCAD085-E8A6-8845-BD4E-CB4CCA059FC4}" type="datetimeFigureOut">
              <a:rPr lang="en-US" smtClean="0"/>
              <a:t>7/2/2025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2035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ynapses-academies.e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g"/></Relationships>
</file>

<file path=ppt/slides/_rels/slide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ynapses-academies.e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85024" y="4436536"/>
            <a:ext cx="5714228" cy="2421464"/>
          </a:xfrm>
        </p:spPr>
        <p:txBody>
          <a:bodyPr>
            <a:normAutofit fontScale="90000"/>
          </a:bodyPr>
          <a:lstStyle/>
          <a:p>
            <a:r>
              <a:rPr b="1" i="1" dirty="0">
                <a:solidFill>
                  <a:srgbClr val="FFFF00"/>
                </a:solidFill>
              </a:rPr>
              <a:t>Why AI Will Never Replace Humans</a:t>
            </a:r>
            <a:r>
              <a:rPr lang="en-IE" b="1" i="1" dirty="0">
                <a:solidFill>
                  <a:srgbClr val="FFFF00"/>
                </a:solidFill>
              </a:rPr>
              <a:t> </a:t>
            </a:r>
            <a:br>
              <a:rPr lang="en-IE" dirty="0"/>
            </a:br>
            <a:br>
              <a:rPr lang="en-IE" dirty="0"/>
            </a:br>
            <a:br>
              <a:rPr lang="en-US" altLang="en-US" sz="4400" b="0" dirty="0">
                <a:solidFill>
                  <a:schemeClr val="tx1"/>
                </a:solidFill>
                <a:latin typeface="Arial" panose="020B0604020202020204" pitchFamily="34" charset="0"/>
              </a:rPr>
            </a:br>
            <a:br>
              <a:rPr lang="en-IE" dirty="0"/>
            </a:br>
            <a:endParaRPr dirty="0"/>
          </a:p>
        </p:txBody>
      </p:sp>
      <p:sp>
        <p:nvSpPr>
          <p:cNvPr id="3" name="Subtitle 2"/>
          <p:cNvSpPr>
            <a:spLocks noGrp="1"/>
          </p:cNvSpPr>
          <p:nvPr>
            <p:ph type="subTitle" idx="1"/>
          </p:nvPr>
        </p:nvSpPr>
        <p:spPr>
          <a:xfrm>
            <a:off x="2934461" y="3991506"/>
            <a:ext cx="6679095" cy="1655762"/>
          </a:xfrm>
        </p:spPr>
        <p:txBody>
          <a:bodyPr>
            <a:normAutofit/>
          </a:bodyPr>
          <a:lstStyle/>
          <a:p>
            <a:r>
              <a:rPr lang="en-IE" dirty="0"/>
              <a:t>Marathon Greece</a:t>
            </a:r>
            <a:endParaRPr dirty="0"/>
          </a:p>
          <a:p>
            <a:r>
              <a:rPr lang="en-IE" dirty="0"/>
              <a:t>July </a:t>
            </a:r>
            <a:r>
              <a:rPr dirty="0"/>
              <a:t>2025</a:t>
            </a:r>
            <a:endParaRPr lang="en-IE" dirty="0"/>
          </a:p>
          <a:p>
            <a:r>
              <a:rPr lang="en-IE" dirty="0" err="1"/>
              <a:t>Dr.</a:t>
            </a:r>
            <a:r>
              <a:rPr lang="en-IE" dirty="0"/>
              <a:t> Daithí Ó Murchú</a:t>
            </a:r>
            <a:endParaRPr dirty="0"/>
          </a:p>
        </p:txBody>
      </p:sp>
      <p:sp>
        <p:nvSpPr>
          <p:cNvPr id="4" name="Google Shape;134;p27">
            <a:extLst>
              <a:ext uri="{FF2B5EF4-FFF2-40B4-BE49-F238E27FC236}">
                <a16:creationId xmlns:a16="http://schemas.microsoft.com/office/drawing/2014/main" id="{B24ACBA0-EED1-46F5-92F6-2573CD9EEEE4}"/>
              </a:ext>
            </a:extLst>
          </p:cNvPr>
          <p:cNvSpPr/>
          <p:nvPr/>
        </p:nvSpPr>
        <p:spPr>
          <a:xfrm>
            <a:off x="8056605" y="4231415"/>
            <a:ext cx="3442063" cy="20512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defTabSz="1219170">
              <a:tabLst>
                <a:tab pos="0" algn="l"/>
              </a:tabLst>
            </a:pPr>
            <a:r>
              <a:rPr lang="en-GB" sz="1333" spc="-1" dirty="0">
                <a:solidFill>
                  <a:srgbClr val="FFFF00"/>
                </a:solidFill>
                <a:latin typeface="Arial"/>
                <a:hlinkClick r:id="rId2">
                  <a:extLst>
                    <a:ext uri="{A12FA001-AC4F-418D-AE19-62706E023703}">
                      <ahyp:hlinkClr xmlns:ahyp="http://schemas.microsoft.com/office/drawing/2018/hyperlinkcolor" val="tx"/>
                    </a:ext>
                  </a:extLst>
                </a:hlinkClick>
              </a:rPr>
              <a:t>https://synapses-academies.eu/</a:t>
            </a:r>
            <a:endParaRPr lang="en-US" sz="1333" spc="-1" dirty="0">
              <a:solidFill>
                <a:srgbClr val="FFFF00"/>
              </a:solidFill>
              <a:latin typeface="OpenSymbol"/>
            </a:endParaRPr>
          </a:p>
        </p:txBody>
      </p:sp>
      <p:pic>
        <p:nvPicPr>
          <p:cNvPr id="5" name="Picture 2" descr="I·HE2025: Innovating Higher Education Conference">
            <a:extLst>
              <a:ext uri="{FF2B5EF4-FFF2-40B4-BE49-F238E27FC236}">
                <a16:creationId xmlns:a16="http://schemas.microsoft.com/office/drawing/2014/main" id="{FA13222A-87A9-4B29-9905-F6C985613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1192" y="4879071"/>
            <a:ext cx="3047080" cy="6094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A6346CC-DAB1-44A4-A095-FCDE5B8C977C}"/>
              </a:ext>
            </a:extLst>
          </p:cNvPr>
          <p:cNvSpPr txBox="1"/>
          <p:nvPr/>
        </p:nvSpPr>
        <p:spPr>
          <a:xfrm>
            <a:off x="8056605" y="5730040"/>
            <a:ext cx="4072166" cy="938719"/>
          </a:xfrm>
          <a:prstGeom prst="rect">
            <a:avLst/>
          </a:prstGeom>
          <a:noFill/>
        </p:spPr>
        <p:txBody>
          <a:bodyPr wrap="square" rtlCol="0">
            <a:spAutoFit/>
          </a:bodyPr>
          <a:lstStyle/>
          <a:p>
            <a:r>
              <a:rPr lang="en-US" sz="1100" b="0" i="0" dirty="0">
                <a:solidFill>
                  <a:schemeClr val="bg1"/>
                </a:solidFill>
                <a:effectLst/>
                <a:latin typeface="Inter"/>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1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67D94D1-7899-49AA-BF65-DDF8FA27D50A}"/>
              </a:ext>
            </a:extLst>
          </p:cNvPr>
          <p:cNvSpPr txBox="1"/>
          <p:nvPr/>
        </p:nvSpPr>
        <p:spPr>
          <a:xfrm>
            <a:off x="8875371" y="997249"/>
            <a:ext cx="1637163" cy="276871"/>
          </a:xfrm>
          <a:prstGeom prst="rect">
            <a:avLst/>
          </a:prstGeom>
          <a:noFill/>
        </p:spPr>
        <p:txBody>
          <a:bodyPr wrap="square" rtlCol="0">
            <a:spAutoFit/>
          </a:bodyPr>
          <a:lstStyle/>
          <a:p>
            <a:r>
              <a:rPr lang="en-US" sz="1199" dirty="0">
                <a:solidFill>
                  <a:srgbClr val="0070C0"/>
                </a:solidFill>
                <a:latin typeface="Algerian" panose="04020705040A02060702" pitchFamily="82" charset="0"/>
              </a:rPr>
              <a:t>Me….. Human Being</a:t>
            </a:r>
            <a:r>
              <a:rPr lang="en-IE" sz="1199" dirty="0">
                <a:solidFill>
                  <a:srgbClr val="0070C0"/>
                </a:solidFill>
                <a:latin typeface="Algerian" panose="04020705040A02060702" pitchFamily="82" charset="0"/>
              </a:rPr>
              <a:t>                                             </a:t>
            </a:r>
            <a:r>
              <a:rPr lang="en-US" sz="1199" dirty="0">
                <a:latin typeface="Algerian" panose="04020705040A02060702" pitchFamily="82" charset="0"/>
              </a:rPr>
              <a:t> </a:t>
            </a:r>
            <a:endParaRPr lang="en-US" sz="1199" dirty="0">
              <a:solidFill>
                <a:srgbClr val="0070C0"/>
              </a:solidFill>
              <a:latin typeface="Algerian" panose="04020705040A02060702" pitchFamily="82" charset="0"/>
            </a:endParaRPr>
          </a:p>
        </p:txBody>
      </p:sp>
      <p:pic>
        <p:nvPicPr>
          <p:cNvPr id="50" name="Picture 49">
            <a:extLst>
              <a:ext uri="{FF2B5EF4-FFF2-40B4-BE49-F238E27FC236}">
                <a16:creationId xmlns:a16="http://schemas.microsoft.com/office/drawing/2014/main" id="{B41976C7-2CE7-438B-A481-4D05BD7404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0753" y="272067"/>
            <a:ext cx="1396824" cy="18624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2" name="Picture 51">
            <a:extLst>
              <a:ext uri="{FF2B5EF4-FFF2-40B4-BE49-F238E27FC236}">
                <a16:creationId xmlns:a16="http://schemas.microsoft.com/office/drawing/2014/main" id="{AC9EC4F1-D79E-44A6-8038-C9A30241B0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4913" y="1743273"/>
            <a:ext cx="1256427" cy="1675237"/>
          </a:xfrm>
          <a:prstGeom prst="rect">
            <a:avLst/>
          </a:prstGeom>
        </p:spPr>
      </p:pic>
      <p:pic>
        <p:nvPicPr>
          <p:cNvPr id="54" name="Picture 53">
            <a:extLst>
              <a:ext uri="{FF2B5EF4-FFF2-40B4-BE49-F238E27FC236}">
                <a16:creationId xmlns:a16="http://schemas.microsoft.com/office/drawing/2014/main" id="{68AA7398-264A-457A-A64F-12E32A365F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9335" y="2405925"/>
            <a:ext cx="1256428" cy="1675237"/>
          </a:xfrm>
          <a:prstGeom prst="rect">
            <a:avLst/>
          </a:prstGeom>
        </p:spPr>
      </p:pic>
      <p:pic>
        <p:nvPicPr>
          <p:cNvPr id="56" name="Picture 55">
            <a:extLst>
              <a:ext uri="{FF2B5EF4-FFF2-40B4-BE49-F238E27FC236}">
                <a16:creationId xmlns:a16="http://schemas.microsoft.com/office/drawing/2014/main" id="{B61ABF4C-C0CB-46C8-9677-6D7AC8FC82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8837" y="330556"/>
            <a:ext cx="1360818" cy="1713956"/>
          </a:xfrm>
          <a:prstGeom prst="rect">
            <a:avLst/>
          </a:prstGeom>
        </p:spPr>
      </p:pic>
      <p:pic>
        <p:nvPicPr>
          <p:cNvPr id="58" name="Picture 57">
            <a:extLst>
              <a:ext uri="{FF2B5EF4-FFF2-40B4-BE49-F238E27FC236}">
                <a16:creationId xmlns:a16="http://schemas.microsoft.com/office/drawing/2014/main" id="{B5D312A2-69FA-4863-8CE3-4F8F26205A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15666" y="2762894"/>
            <a:ext cx="1945982" cy="1459486"/>
          </a:xfrm>
          <a:prstGeom prst="rect">
            <a:avLst/>
          </a:prstGeom>
        </p:spPr>
      </p:pic>
      <p:pic>
        <p:nvPicPr>
          <p:cNvPr id="60" name="Picture 59">
            <a:extLst>
              <a:ext uri="{FF2B5EF4-FFF2-40B4-BE49-F238E27FC236}">
                <a16:creationId xmlns:a16="http://schemas.microsoft.com/office/drawing/2014/main" id="{25ACEEC8-174A-4B95-B1C7-C4EF5EC642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7273922" y="2776069"/>
            <a:ext cx="1884643" cy="1413482"/>
          </a:xfrm>
          <a:prstGeom prst="rect">
            <a:avLst/>
          </a:prstGeom>
        </p:spPr>
      </p:pic>
      <p:pic>
        <p:nvPicPr>
          <p:cNvPr id="62" name="Picture 61">
            <a:extLst>
              <a:ext uri="{FF2B5EF4-FFF2-40B4-BE49-F238E27FC236}">
                <a16:creationId xmlns:a16="http://schemas.microsoft.com/office/drawing/2014/main" id="{E5D5EB39-D05B-472C-9DB0-93A00366CFC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5793" y="1980040"/>
            <a:ext cx="1413481" cy="1884642"/>
          </a:xfrm>
          <a:prstGeom prst="rect">
            <a:avLst/>
          </a:prstGeom>
        </p:spPr>
      </p:pic>
      <p:pic>
        <p:nvPicPr>
          <p:cNvPr id="64" name="Picture 63">
            <a:extLst>
              <a:ext uri="{FF2B5EF4-FFF2-40B4-BE49-F238E27FC236}">
                <a16:creationId xmlns:a16="http://schemas.microsoft.com/office/drawing/2014/main" id="{C18D57E9-1B9D-4D82-9C13-698E608BD7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9402" y="501544"/>
            <a:ext cx="2060203" cy="1545152"/>
          </a:xfrm>
          <a:prstGeom prst="rect">
            <a:avLst/>
          </a:prstGeom>
        </p:spPr>
      </p:pic>
      <p:pic>
        <p:nvPicPr>
          <p:cNvPr id="66" name="Picture 65">
            <a:extLst>
              <a:ext uri="{FF2B5EF4-FFF2-40B4-BE49-F238E27FC236}">
                <a16:creationId xmlns:a16="http://schemas.microsoft.com/office/drawing/2014/main" id="{80050819-80CB-43DF-A835-C3F318EDAD1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12252" y="4371322"/>
            <a:ext cx="1546585" cy="1545152"/>
          </a:xfrm>
          <a:prstGeom prst="rect">
            <a:avLst/>
          </a:prstGeom>
        </p:spPr>
      </p:pic>
      <p:pic>
        <p:nvPicPr>
          <p:cNvPr id="68" name="Picture 67">
            <a:extLst>
              <a:ext uri="{FF2B5EF4-FFF2-40B4-BE49-F238E27FC236}">
                <a16:creationId xmlns:a16="http://schemas.microsoft.com/office/drawing/2014/main" id="{E9A796DE-7FD5-4DA0-A9AD-71176D0C6B5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91406" y="4425131"/>
            <a:ext cx="1360818" cy="1814424"/>
          </a:xfrm>
          <a:prstGeom prst="rect">
            <a:avLst/>
          </a:prstGeom>
        </p:spPr>
      </p:pic>
      <p:pic>
        <p:nvPicPr>
          <p:cNvPr id="1026" name="Picture 2" descr="Sports | Irish Athlete | Dr Daithí Ó Murchú">
            <a:extLst>
              <a:ext uri="{FF2B5EF4-FFF2-40B4-BE49-F238E27FC236}">
                <a16:creationId xmlns:a16="http://schemas.microsoft.com/office/drawing/2014/main" id="{B91C27FA-EC16-4686-A2B5-3D48C9366E8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74746" y="4425131"/>
            <a:ext cx="1188264" cy="2102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ports | Irish Athlete | Dr Daithí Ó Murchú">
            <a:extLst>
              <a:ext uri="{FF2B5EF4-FFF2-40B4-BE49-F238E27FC236}">
                <a16:creationId xmlns:a16="http://schemas.microsoft.com/office/drawing/2014/main" id="{0006A754-42AF-4347-BB00-6E41A0EB59D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88048" y="5143898"/>
            <a:ext cx="1736908" cy="131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83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1000"/>
                                        <p:tgtEl>
                                          <p:spTgt spid="52"/>
                                        </p:tgtEl>
                                      </p:cBhvr>
                                    </p:animEffect>
                                    <p:anim calcmode="lin" valueType="num">
                                      <p:cBhvr>
                                        <p:cTn id="15" dur="1000" fill="hold"/>
                                        <p:tgtEl>
                                          <p:spTgt spid="52"/>
                                        </p:tgtEl>
                                        <p:attrNameLst>
                                          <p:attrName>ppt_x</p:attrName>
                                        </p:attrNameLst>
                                      </p:cBhvr>
                                      <p:tavLst>
                                        <p:tav tm="0">
                                          <p:val>
                                            <p:strVal val="#ppt_x"/>
                                          </p:val>
                                        </p:tav>
                                        <p:tav tm="100000">
                                          <p:val>
                                            <p:strVal val="#ppt_x"/>
                                          </p:val>
                                        </p:tav>
                                      </p:tavLst>
                                    </p:anim>
                                    <p:anim calcmode="lin" valueType="num">
                                      <p:cBhvr>
                                        <p:cTn id="16"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1000"/>
                                        <p:tgtEl>
                                          <p:spTgt spid="54"/>
                                        </p:tgtEl>
                                      </p:cBhvr>
                                    </p:animEffect>
                                    <p:anim calcmode="lin" valueType="num">
                                      <p:cBhvr>
                                        <p:cTn id="22" dur="1000" fill="hold"/>
                                        <p:tgtEl>
                                          <p:spTgt spid="54"/>
                                        </p:tgtEl>
                                        <p:attrNameLst>
                                          <p:attrName>ppt_x</p:attrName>
                                        </p:attrNameLst>
                                      </p:cBhvr>
                                      <p:tavLst>
                                        <p:tav tm="0">
                                          <p:val>
                                            <p:strVal val="#ppt_x"/>
                                          </p:val>
                                        </p:tav>
                                        <p:tav tm="100000">
                                          <p:val>
                                            <p:strVal val="#ppt_x"/>
                                          </p:val>
                                        </p:tav>
                                      </p:tavLst>
                                    </p:anim>
                                    <p:anim calcmode="lin" valueType="num">
                                      <p:cBhvr>
                                        <p:cTn id="2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1000"/>
                                        <p:tgtEl>
                                          <p:spTgt spid="56"/>
                                        </p:tgtEl>
                                      </p:cBhvr>
                                    </p:animEffect>
                                    <p:anim calcmode="lin" valueType="num">
                                      <p:cBhvr>
                                        <p:cTn id="29" dur="1000" fill="hold"/>
                                        <p:tgtEl>
                                          <p:spTgt spid="56"/>
                                        </p:tgtEl>
                                        <p:attrNameLst>
                                          <p:attrName>ppt_x</p:attrName>
                                        </p:attrNameLst>
                                      </p:cBhvr>
                                      <p:tavLst>
                                        <p:tav tm="0">
                                          <p:val>
                                            <p:strVal val="#ppt_x"/>
                                          </p:val>
                                        </p:tav>
                                        <p:tav tm="100000">
                                          <p:val>
                                            <p:strVal val="#ppt_x"/>
                                          </p:val>
                                        </p:tav>
                                      </p:tavLst>
                                    </p:anim>
                                    <p:anim calcmode="lin" valueType="num">
                                      <p:cBhvr>
                                        <p:cTn id="30"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1000"/>
                                        <p:tgtEl>
                                          <p:spTgt spid="58"/>
                                        </p:tgtEl>
                                      </p:cBhvr>
                                    </p:animEffect>
                                    <p:anim calcmode="lin" valueType="num">
                                      <p:cBhvr>
                                        <p:cTn id="36" dur="1000" fill="hold"/>
                                        <p:tgtEl>
                                          <p:spTgt spid="58"/>
                                        </p:tgtEl>
                                        <p:attrNameLst>
                                          <p:attrName>ppt_x</p:attrName>
                                        </p:attrNameLst>
                                      </p:cBhvr>
                                      <p:tavLst>
                                        <p:tav tm="0">
                                          <p:val>
                                            <p:strVal val="#ppt_x"/>
                                          </p:val>
                                        </p:tav>
                                        <p:tav tm="100000">
                                          <p:val>
                                            <p:strVal val="#ppt_x"/>
                                          </p:val>
                                        </p:tav>
                                      </p:tavLst>
                                    </p:anim>
                                    <p:anim calcmode="lin" valueType="num">
                                      <p:cBhvr>
                                        <p:cTn id="37"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1000"/>
                                        <p:tgtEl>
                                          <p:spTgt spid="60"/>
                                        </p:tgtEl>
                                      </p:cBhvr>
                                    </p:animEffect>
                                    <p:anim calcmode="lin" valueType="num">
                                      <p:cBhvr>
                                        <p:cTn id="43" dur="1000" fill="hold"/>
                                        <p:tgtEl>
                                          <p:spTgt spid="60"/>
                                        </p:tgtEl>
                                        <p:attrNameLst>
                                          <p:attrName>ppt_x</p:attrName>
                                        </p:attrNameLst>
                                      </p:cBhvr>
                                      <p:tavLst>
                                        <p:tav tm="0">
                                          <p:val>
                                            <p:strVal val="#ppt_x"/>
                                          </p:val>
                                        </p:tav>
                                        <p:tav tm="100000">
                                          <p:val>
                                            <p:strVal val="#ppt_x"/>
                                          </p:val>
                                        </p:tav>
                                      </p:tavLst>
                                    </p:anim>
                                    <p:anim calcmode="lin" valueType="num">
                                      <p:cBhvr>
                                        <p:cTn id="4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1000"/>
                                        <p:tgtEl>
                                          <p:spTgt spid="66"/>
                                        </p:tgtEl>
                                      </p:cBhvr>
                                    </p:animEffect>
                                    <p:anim calcmode="lin" valueType="num">
                                      <p:cBhvr>
                                        <p:cTn id="64" dur="1000" fill="hold"/>
                                        <p:tgtEl>
                                          <p:spTgt spid="66"/>
                                        </p:tgtEl>
                                        <p:attrNameLst>
                                          <p:attrName>ppt_x</p:attrName>
                                        </p:attrNameLst>
                                      </p:cBhvr>
                                      <p:tavLst>
                                        <p:tav tm="0">
                                          <p:val>
                                            <p:strVal val="#ppt_x"/>
                                          </p:val>
                                        </p:tav>
                                        <p:tav tm="100000">
                                          <p:val>
                                            <p:strVal val="#ppt_x"/>
                                          </p:val>
                                        </p:tav>
                                      </p:tavLst>
                                    </p:anim>
                                    <p:anim calcmode="lin" valueType="num">
                                      <p:cBhvr>
                                        <p:cTn id="65"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fade">
                                      <p:cBhvr>
                                        <p:cTn id="70" dur="1000"/>
                                        <p:tgtEl>
                                          <p:spTgt spid="68"/>
                                        </p:tgtEl>
                                      </p:cBhvr>
                                    </p:animEffect>
                                    <p:anim calcmode="lin" valueType="num">
                                      <p:cBhvr>
                                        <p:cTn id="71" dur="1000" fill="hold"/>
                                        <p:tgtEl>
                                          <p:spTgt spid="68"/>
                                        </p:tgtEl>
                                        <p:attrNameLst>
                                          <p:attrName>ppt_x</p:attrName>
                                        </p:attrNameLst>
                                      </p:cBhvr>
                                      <p:tavLst>
                                        <p:tav tm="0">
                                          <p:val>
                                            <p:strVal val="#ppt_x"/>
                                          </p:val>
                                        </p:tav>
                                        <p:tav tm="100000">
                                          <p:val>
                                            <p:strVal val="#ppt_x"/>
                                          </p:val>
                                        </p:tav>
                                      </p:tavLst>
                                    </p:anim>
                                    <p:anim calcmode="lin" valueType="num">
                                      <p:cBhvr>
                                        <p:cTn id="72"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213" y="1648991"/>
            <a:ext cx="7772400" cy="1456267"/>
          </a:xfrm>
        </p:spPr>
        <p:txBody>
          <a:bodyPr>
            <a:normAutofit fontScale="90000"/>
          </a:bodyPr>
          <a:lstStyle/>
          <a:p>
            <a:r>
              <a:rPr sz="3600" i="1" dirty="0">
                <a:solidFill>
                  <a:schemeClr val="tx1"/>
                </a:solidFill>
                <a:latin typeface="+mn-lt"/>
              </a:rPr>
              <a:t>Built‑in Limits of Current AI</a:t>
            </a:r>
            <a:r>
              <a:rPr lang="en-IE" sz="3600" i="1" dirty="0">
                <a:solidFill>
                  <a:schemeClr val="tx1"/>
                </a:solidFill>
                <a:latin typeface="+mn-lt"/>
              </a:rPr>
              <a:t> </a:t>
            </a:r>
            <a:br>
              <a:rPr lang="en-IE" dirty="0">
                <a:solidFill>
                  <a:schemeClr val="tx1"/>
                </a:solidFill>
                <a:latin typeface="+mn-lt"/>
              </a:rPr>
            </a:br>
            <a:br>
              <a:rPr lang="en-IE" dirty="0">
                <a:solidFill>
                  <a:schemeClr val="tx1"/>
                </a:solidFill>
                <a:latin typeface="+mn-lt"/>
              </a:rPr>
            </a:br>
            <a:br>
              <a:rPr lang="en-US" altLang="en-US" sz="2800" b="0" dirty="0">
                <a:solidFill>
                  <a:schemeClr val="tx1"/>
                </a:solidFill>
                <a:latin typeface="Arial" panose="020B0604020202020204" pitchFamily="34" charset="0"/>
              </a:rPr>
            </a:br>
            <a:br>
              <a:rPr lang="en-IE" dirty="0"/>
            </a:br>
            <a:br>
              <a:rPr lang="en-IE" dirty="0"/>
            </a:br>
            <a:endParaRPr dirty="0"/>
          </a:p>
        </p:txBody>
      </p:sp>
      <p:sp>
        <p:nvSpPr>
          <p:cNvPr id="3" name="Content Placeholder 2"/>
          <p:cNvSpPr>
            <a:spLocks noGrp="1"/>
          </p:cNvSpPr>
          <p:nvPr>
            <p:ph idx="1"/>
          </p:nvPr>
        </p:nvSpPr>
        <p:spPr>
          <a:xfrm>
            <a:off x="1285843" y="1511874"/>
            <a:ext cx="8776943" cy="3649133"/>
          </a:xfrm>
        </p:spPr>
        <p:txBody>
          <a:bodyPr>
            <a:normAutofit/>
          </a:bodyPr>
          <a:lstStyle/>
          <a:p>
            <a:endParaRPr dirty="0"/>
          </a:p>
          <a:p>
            <a:pPr marL="571500" indent="-342900">
              <a:buFont typeface="Arial" panose="020B0604020202020204" pitchFamily="34" charset="0"/>
              <a:buChar char="•"/>
              <a:defRPr sz="2000"/>
            </a:pPr>
            <a:r>
              <a:rPr sz="2400" b="1" i="1" dirty="0">
                <a:solidFill>
                  <a:schemeClr val="tx1"/>
                </a:solidFill>
              </a:rPr>
              <a:t>No true creativity – only pattern remixing</a:t>
            </a:r>
          </a:p>
          <a:p>
            <a:pPr marL="571500" indent="-342900">
              <a:buFont typeface="Arial" panose="020B0604020202020204" pitchFamily="34" charset="0"/>
              <a:buChar char="•"/>
              <a:defRPr sz="2000"/>
            </a:pPr>
            <a:r>
              <a:rPr sz="2400" b="1" i="1" dirty="0">
                <a:solidFill>
                  <a:schemeClr val="tx1"/>
                </a:solidFill>
              </a:rPr>
              <a:t>Lacks emotional intelligence and empathy</a:t>
            </a:r>
          </a:p>
          <a:p>
            <a:pPr marL="571500" indent="-342900">
              <a:buFont typeface="Arial" panose="020B0604020202020204" pitchFamily="34" charset="0"/>
              <a:buChar char="•"/>
              <a:defRPr sz="2000"/>
            </a:pPr>
            <a:r>
              <a:rPr sz="2400" b="1" i="1" dirty="0">
                <a:solidFill>
                  <a:schemeClr val="tx1"/>
                </a:solidFill>
              </a:rPr>
              <a:t>Shallow contextual understanding &amp; cultural nuance</a:t>
            </a:r>
            <a:r>
              <a:rPr lang="en-IE" sz="2400" b="1" i="1" dirty="0">
                <a:solidFill>
                  <a:schemeClr val="tx1"/>
                </a:solidFill>
              </a:rPr>
              <a:t>  </a:t>
            </a:r>
          </a:p>
          <a:p>
            <a:pPr>
              <a:defRPr sz="2000"/>
            </a:pPr>
            <a:endParaRPr lang="en-IE" dirty="0"/>
          </a:p>
          <a:p>
            <a:pPr>
              <a:defRPr sz="2000"/>
            </a:pPr>
            <a:endParaRPr dirty="0"/>
          </a:p>
        </p:txBody>
      </p:sp>
      <p:pic>
        <p:nvPicPr>
          <p:cNvPr id="2055" name="Picture 7" descr="Understanding The Limitations Of AI ...">
            <a:extLst>
              <a:ext uri="{FF2B5EF4-FFF2-40B4-BE49-F238E27FC236}">
                <a16:creationId xmlns:a16="http://schemas.microsoft.com/office/drawing/2014/main" id="{46E73766-3543-4EF5-9213-B5B27B5358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9909" y="3961575"/>
            <a:ext cx="3235412" cy="18178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i="1" dirty="0">
                <a:solidFill>
                  <a:schemeClr val="tx1"/>
                </a:solidFill>
              </a:rPr>
              <a:t>Irreplaceable Human Strengths</a:t>
            </a:r>
          </a:p>
        </p:txBody>
      </p:sp>
      <p:sp>
        <p:nvSpPr>
          <p:cNvPr id="3" name="Content Placeholder 2"/>
          <p:cNvSpPr>
            <a:spLocks noGrp="1"/>
          </p:cNvSpPr>
          <p:nvPr>
            <p:ph idx="1"/>
          </p:nvPr>
        </p:nvSpPr>
        <p:spPr>
          <a:xfrm>
            <a:off x="532037" y="1977880"/>
            <a:ext cx="8443399" cy="4591736"/>
          </a:xfrm>
        </p:spPr>
        <p:txBody>
          <a:bodyPr>
            <a:normAutofit/>
          </a:bodyPr>
          <a:lstStyle/>
          <a:p>
            <a:pPr marL="571500" indent="-342900">
              <a:buFont typeface="Arial" panose="020B0604020202020204" pitchFamily="34" charset="0"/>
              <a:buChar char="•"/>
              <a:defRPr sz="2000"/>
            </a:pPr>
            <a:r>
              <a:rPr lang="en-US" sz="2400" b="1" i="1" dirty="0">
                <a:solidFill>
                  <a:schemeClr val="tx1"/>
                </a:solidFill>
              </a:rPr>
              <a:t>Adaptive, cross‑domain problem‑solving</a:t>
            </a:r>
          </a:p>
          <a:p>
            <a:pPr marL="571500" indent="-342900">
              <a:buFont typeface="Arial" panose="020B0604020202020204" pitchFamily="34" charset="0"/>
              <a:buChar char="•"/>
              <a:defRPr sz="2000"/>
            </a:pPr>
            <a:r>
              <a:rPr lang="en-US" sz="2400" b="1" i="1" dirty="0">
                <a:solidFill>
                  <a:schemeClr val="tx1"/>
                </a:solidFill>
              </a:rPr>
              <a:t>Ethical judgement and moral agency</a:t>
            </a:r>
          </a:p>
          <a:p>
            <a:pPr marL="571500" indent="-342900">
              <a:buFont typeface="Arial" panose="020B0604020202020204" pitchFamily="34" charset="0"/>
              <a:buChar char="•"/>
              <a:defRPr sz="2000"/>
            </a:pPr>
            <a:r>
              <a:rPr lang="en-US" sz="2400" b="1" i="1" dirty="0">
                <a:solidFill>
                  <a:schemeClr val="tx1"/>
                </a:solidFill>
              </a:rPr>
              <a:t>Creativity and meaning‑making in arts &amp; science</a:t>
            </a:r>
          </a:p>
          <a:p>
            <a:pPr>
              <a:defRPr sz="2000"/>
            </a:pPr>
            <a:endParaRPr lang="en-IE" dirty="0"/>
          </a:p>
          <a:p>
            <a:pPr marL="0" indent="0">
              <a:defRPr sz="2000"/>
            </a:pPr>
            <a:r>
              <a:rPr lang="en-US" altLang="en-US" dirty="0">
                <a:solidFill>
                  <a:schemeClr val="tx1"/>
                </a:solidFill>
              </a:rPr>
              <a:t>  </a:t>
            </a:r>
            <a:endParaRPr dirty="0"/>
          </a:p>
        </p:txBody>
      </p:sp>
      <p:pic>
        <p:nvPicPr>
          <p:cNvPr id="3075" name="Picture 3" descr="12 Irreplaceable Human Skills and the ...">
            <a:extLst>
              <a:ext uri="{FF2B5EF4-FFF2-40B4-BE49-F238E27FC236}">
                <a16:creationId xmlns:a16="http://schemas.microsoft.com/office/drawing/2014/main" id="{83975204-6FF6-4FB5-9221-3E2CD7FDB3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1193" y="3789921"/>
            <a:ext cx="2085975" cy="2190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i="1" dirty="0">
                <a:solidFill>
                  <a:schemeClr val="tx1"/>
                </a:solidFill>
              </a:rPr>
              <a:t>Augmented Intelligence: Collaboration Model</a:t>
            </a:r>
          </a:p>
        </p:txBody>
      </p:sp>
      <p:sp>
        <p:nvSpPr>
          <p:cNvPr id="3" name="Content Placeholder 2"/>
          <p:cNvSpPr>
            <a:spLocks noGrp="1"/>
          </p:cNvSpPr>
          <p:nvPr>
            <p:ph idx="1"/>
          </p:nvPr>
        </p:nvSpPr>
        <p:spPr>
          <a:xfrm>
            <a:off x="1981200" y="1973526"/>
            <a:ext cx="8398476" cy="2254989"/>
          </a:xfrm>
        </p:spPr>
        <p:txBody>
          <a:bodyPr>
            <a:normAutofit/>
          </a:bodyPr>
          <a:lstStyle/>
          <a:p>
            <a:pPr marL="571500" indent="-342900">
              <a:buFont typeface="Arial" panose="020B0604020202020204" pitchFamily="34" charset="0"/>
              <a:buChar char="•"/>
              <a:defRPr sz="2000"/>
            </a:pPr>
            <a:r>
              <a:rPr sz="2400" b="1" i="1" dirty="0">
                <a:solidFill>
                  <a:schemeClr val="tx1"/>
                </a:solidFill>
              </a:rPr>
              <a:t>AI automates data‑heavy micro‑tasks</a:t>
            </a:r>
          </a:p>
          <a:p>
            <a:pPr marL="571500" indent="-342900">
              <a:buFont typeface="Arial" panose="020B0604020202020204" pitchFamily="34" charset="0"/>
              <a:buChar char="•"/>
              <a:defRPr sz="2000"/>
            </a:pPr>
            <a:r>
              <a:rPr sz="2400" b="1" i="1" dirty="0">
                <a:solidFill>
                  <a:schemeClr val="tx1"/>
                </a:solidFill>
              </a:rPr>
              <a:t>Humans provide insight, relationships &amp; strategy</a:t>
            </a:r>
          </a:p>
          <a:p>
            <a:pPr marL="571500" indent="-342900">
              <a:buFont typeface="Arial" panose="020B0604020202020204" pitchFamily="34" charset="0"/>
              <a:buChar char="•"/>
              <a:defRPr sz="2000"/>
            </a:pPr>
            <a:r>
              <a:rPr sz="2400" b="1" i="1" dirty="0">
                <a:solidFill>
                  <a:schemeClr val="tx1"/>
                </a:solidFill>
              </a:rPr>
              <a:t>"Centaur" teams outperform </a:t>
            </a:r>
            <a:r>
              <a:rPr lang="en-IE" sz="2400" b="1" i="1" dirty="0">
                <a:solidFill>
                  <a:schemeClr val="tx1"/>
                </a:solidFill>
              </a:rPr>
              <a:t>AI or </a:t>
            </a:r>
            <a:r>
              <a:rPr sz="2400" b="1" i="1" dirty="0">
                <a:solidFill>
                  <a:schemeClr val="tx1"/>
                </a:solidFill>
              </a:rPr>
              <a:t>working solo</a:t>
            </a:r>
          </a:p>
        </p:txBody>
      </p:sp>
      <p:pic>
        <p:nvPicPr>
          <p:cNvPr id="4101" name="Picture 5" descr="Greater AI-human collaboration. As ...">
            <a:extLst>
              <a:ext uri="{FF2B5EF4-FFF2-40B4-BE49-F238E27FC236}">
                <a16:creationId xmlns:a16="http://schemas.microsoft.com/office/drawing/2014/main" id="{A5669DF4-9288-4F15-BB25-DFCDE83809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1321" y="422851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10484708" cy="1456267"/>
          </a:xfrm>
        </p:spPr>
        <p:txBody>
          <a:bodyPr>
            <a:normAutofit/>
          </a:bodyPr>
          <a:lstStyle/>
          <a:p>
            <a:r>
              <a:rPr sz="3200" i="1" dirty="0">
                <a:solidFill>
                  <a:schemeClr val="tx1"/>
                </a:solidFill>
              </a:rPr>
              <a:t>Jobs &amp; Education: Transformation, Not Elimination</a:t>
            </a:r>
          </a:p>
        </p:txBody>
      </p:sp>
      <p:sp>
        <p:nvSpPr>
          <p:cNvPr id="3" name="Content Placeholder 2"/>
          <p:cNvSpPr>
            <a:spLocks noGrp="1"/>
          </p:cNvSpPr>
          <p:nvPr>
            <p:ph idx="1"/>
          </p:nvPr>
        </p:nvSpPr>
        <p:spPr>
          <a:xfrm>
            <a:off x="611660" y="1453830"/>
            <a:ext cx="7484592" cy="3241738"/>
          </a:xfrm>
        </p:spPr>
        <p:txBody>
          <a:bodyPr>
            <a:normAutofit/>
          </a:bodyPr>
          <a:lstStyle/>
          <a:p>
            <a:pPr marL="571500" indent="-342900">
              <a:buFont typeface="Arial" panose="020B0604020202020204" pitchFamily="34" charset="0"/>
              <a:buChar char="•"/>
              <a:defRPr sz="2000"/>
            </a:pPr>
            <a:r>
              <a:rPr sz="2400" b="1" i="1" dirty="0">
                <a:solidFill>
                  <a:schemeClr val="tx1"/>
                </a:solidFill>
              </a:rPr>
              <a:t>Secure roles: teaching, counselling, law, creative arts</a:t>
            </a:r>
          </a:p>
          <a:p>
            <a:pPr marL="571500" indent="-342900">
              <a:buFont typeface="Arial" panose="020B0604020202020204" pitchFamily="34" charset="0"/>
              <a:buChar char="•"/>
              <a:defRPr sz="2000"/>
            </a:pPr>
            <a:r>
              <a:rPr sz="2400" b="1" i="1" dirty="0">
                <a:solidFill>
                  <a:schemeClr val="tx1"/>
                </a:solidFill>
              </a:rPr>
              <a:t>Emerging roles: AI‑fluent curriculum design, model auditing</a:t>
            </a:r>
          </a:p>
          <a:p>
            <a:pPr marL="571500" indent="-342900">
              <a:buFont typeface="Arial" panose="020B0604020202020204" pitchFamily="34" charset="0"/>
              <a:buChar char="•"/>
              <a:defRPr sz="2000"/>
            </a:pPr>
            <a:r>
              <a:rPr sz="2400" b="1" i="1" dirty="0">
                <a:solidFill>
                  <a:schemeClr val="tx1"/>
                </a:solidFill>
              </a:rPr>
              <a:t>Teach critical thinking, digital literacy, socio‑emotional skills</a:t>
            </a:r>
          </a:p>
        </p:txBody>
      </p:sp>
      <p:pic>
        <p:nvPicPr>
          <p:cNvPr id="5123" name="Picture 3" descr="How many jobs will AI eliminate? Nobody ...">
            <a:extLst>
              <a:ext uri="{FF2B5EF4-FFF2-40B4-BE49-F238E27FC236}">
                <a16:creationId xmlns:a16="http://schemas.microsoft.com/office/drawing/2014/main" id="{72E68ECE-56C7-415F-92D4-A4F410CE9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0366" y="3809924"/>
            <a:ext cx="3016552" cy="20780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i="1" dirty="0">
                <a:solidFill>
                  <a:schemeClr val="tx1"/>
                </a:solidFill>
              </a:rPr>
              <a:t>Governance &amp; Trust</a:t>
            </a:r>
          </a:p>
        </p:txBody>
      </p:sp>
      <p:sp>
        <p:nvSpPr>
          <p:cNvPr id="3" name="Content Placeholder 2"/>
          <p:cNvSpPr>
            <a:spLocks noGrp="1"/>
          </p:cNvSpPr>
          <p:nvPr>
            <p:ph idx="1"/>
          </p:nvPr>
        </p:nvSpPr>
        <p:spPr>
          <a:xfrm>
            <a:off x="838199" y="1753943"/>
            <a:ext cx="9850395" cy="1890502"/>
          </a:xfrm>
        </p:spPr>
        <p:txBody>
          <a:bodyPr/>
          <a:lstStyle/>
          <a:p>
            <a:pPr marL="571500" indent="-342900">
              <a:buFont typeface="Arial" panose="020B0604020202020204" pitchFamily="34" charset="0"/>
              <a:buChar char="•"/>
              <a:defRPr sz="2000"/>
            </a:pPr>
            <a:r>
              <a:rPr sz="2400" b="1" i="1" dirty="0">
                <a:solidFill>
                  <a:schemeClr val="tx1"/>
                </a:solidFill>
              </a:rPr>
              <a:t>Embed fairness metrics &amp; adversarial testing</a:t>
            </a:r>
          </a:p>
          <a:p>
            <a:pPr marL="571500" indent="-342900">
              <a:buFont typeface="Arial" panose="020B0604020202020204" pitchFamily="34" charset="0"/>
              <a:buChar char="•"/>
              <a:defRPr sz="2000"/>
            </a:pPr>
            <a:r>
              <a:rPr sz="2400" b="1" i="1" dirty="0">
                <a:solidFill>
                  <a:schemeClr val="tx1"/>
                </a:solidFill>
              </a:rPr>
              <a:t>Maintain human oversight in every deployment</a:t>
            </a:r>
          </a:p>
          <a:p>
            <a:pPr marL="571500" indent="-342900">
              <a:buFont typeface="Arial" panose="020B0604020202020204" pitchFamily="34" charset="0"/>
              <a:buChar char="•"/>
              <a:defRPr sz="2000"/>
            </a:pPr>
            <a:r>
              <a:rPr sz="2400" b="1" i="1" dirty="0">
                <a:solidFill>
                  <a:schemeClr val="tx1"/>
                </a:solidFill>
              </a:rPr>
              <a:t>Align AI use with institutional values &amp; learner wellbeing</a:t>
            </a:r>
            <a:endParaRPr b="1" i="1" dirty="0">
              <a:solidFill>
                <a:schemeClr val="tx1"/>
              </a:solidFill>
            </a:endParaRPr>
          </a:p>
        </p:txBody>
      </p:sp>
      <p:pic>
        <p:nvPicPr>
          <p:cNvPr id="6147" name="Picture 3" descr="Addressing Democracy, Governance ...">
            <a:extLst>
              <a:ext uri="{FF2B5EF4-FFF2-40B4-BE49-F238E27FC236}">
                <a16:creationId xmlns:a16="http://schemas.microsoft.com/office/drawing/2014/main" id="{00941B0A-5455-47AD-9B61-5B0AC0ED5D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3355" y="3644445"/>
            <a:ext cx="3249738" cy="21625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i="1" dirty="0">
                <a:solidFill>
                  <a:schemeClr val="tx1"/>
                </a:solidFill>
              </a:rPr>
              <a:t>Key Takeaways</a:t>
            </a:r>
          </a:p>
        </p:txBody>
      </p:sp>
      <p:sp>
        <p:nvSpPr>
          <p:cNvPr id="3" name="Content Placeholder 2"/>
          <p:cNvSpPr>
            <a:spLocks noGrp="1"/>
          </p:cNvSpPr>
          <p:nvPr>
            <p:ph idx="1"/>
          </p:nvPr>
        </p:nvSpPr>
        <p:spPr>
          <a:xfrm>
            <a:off x="562232" y="1806570"/>
            <a:ext cx="9026908" cy="2543008"/>
          </a:xfrm>
        </p:spPr>
        <p:txBody>
          <a:bodyPr>
            <a:normAutofit/>
          </a:bodyPr>
          <a:lstStyle/>
          <a:p>
            <a:pPr marL="571500" indent="-342900">
              <a:buFont typeface="Arial" panose="020B0604020202020204" pitchFamily="34" charset="0"/>
              <a:buChar char="•"/>
              <a:defRPr sz="2000"/>
            </a:pPr>
            <a:r>
              <a:rPr sz="2400" b="1" i="1" dirty="0">
                <a:solidFill>
                  <a:schemeClr val="tx1"/>
                </a:solidFill>
              </a:rPr>
              <a:t>AI is powerful but narrow: lacks creativity, empathy, ethics</a:t>
            </a:r>
          </a:p>
          <a:p>
            <a:pPr marL="571500" indent="-342900">
              <a:buFont typeface="Arial" panose="020B0604020202020204" pitchFamily="34" charset="0"/>
              <a:buChar char="•"/>
              <a:defRPr sz="2000"/>
            </a:pPr>
            <a:r>
              <a:rPr sz="2400" b="1" i="1" dirty="0">
                <a:solidFill>
                  <a:schemeClr val="tx1"/>
                </a:solidFill>
              </a:rPr>
              <a:t>Human strengths remain non‑automatable &amp; indispensable</a:t>
            </a:r>
          </a:p>
          <a:p>
            <a:pPr marL="571500" indent="-342900">
              <a:buFont typeface="Arial" panose="020B0604020202020204" pitchFamily="34" charset="0"/>
              <a:buChar char="•"/>
              <a:defRPr sz="2000"/>
            </a:pPr>
            <a:r>
              <a:rPr sz="2400" b="1" i="1" dirty="0">
                <a:solidFill>
                  <a:schemeClr val="tx1"/>
                </a:solidFill>
              </a:rPr>
              <a:t>Synergy – not substitution – will unlock the greatest value</a:t>
            </a:r>
          </a:p>
        </p:txBody>
      </p:sp>
      <p:pic>
        <p:nvPicPr>
          <p:cNvPr id="7171" name="Picture 3" descr="5 Key Takeaways from the &quot;Skills in ...">
            <a:extLst>
              <a:ext uri="{FF2B5EF4-FFF2-40B4-BE49-F238E27FC236}">
                <a16:creationId xmlns:a16="http://schemas.microsoft.com/office/drawing/2014/main" id="{3E792DF9-5885-4DF4-AE74-B22EE9472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2003" y="4213654"/>
            <a:ext cx="2705100" cy="1695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837" y="392515"/>
            <a:ext cx="7772400" cy="1456267"/>
          </a:xfrm>
        </p:spPr>
        <p:txBody>
          <a:bodyPr/>
          <a:lstStyle/>
          <a:p>
            <a:r>
              <a:rPr dirty="0"/>
              <a:t>Visual: Human vs AI Capabilities</a:t>
            </a:r>
          </a:p>
        </p:txBody>
      </p:sp>
      <p:pic>
        <p:nvPicPr>
          <p:cNvPr id="3" name="Picture 2" descr="ai_human_capabilities.png"/>
          <p:cNvPicPr>
            <a:picLocks noChangeAspect="1"/>
          </p:cNvPicPr>
          <p:nvPr/>
        </p:nvPicPr>
        <p:blipFill>
          <a:blip r:embed="rId2"/>
          <a:stretch>
            <a:fillRect/>
          </a:stretch>
        </p:blipFill>
        <p:spPr>
          <a:xfrm>
            <a:off x="2356170" y="1645920"/>
            <a:ext cx="7121136" cy="47474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70" y="1674255"/>
            <a:ext cx="10515600" cy="1325563"/>
          </a:xfrm>
        </p:spPr>
        <p:txBody>
          <a:bodyPr/>
          <a:lstStyle/>
          <a:p>
            <a:r>
              <a:rPr dirty="0"/>
              <a:t>Reference</a:t>
            </a:r>
            <a:r>
              <a:rPr lang="en-IE" dirty="0"/>
              <a:t>s</a:t>
            </a:r>
            <a:endParaRPr dirty="0"/>
          </a:p>
        </p:txBody>
      </p:sp>
      <p:sp>
        <p:nvSpPr>
          <p:cNvPr id="3" name="Content Placeholder 2"/>
          <p:cNvSpPr>
            <a:spLocks noGrp="1"/>
          </p:cNvSpPr>
          <p:nvPr>
            <p:ph idx="1"/>
          </p:nvPr>
        </p:nvSpPr>
        <p:spPr>
          <a:xfrm>
            <a:off x="3644561" y="689571"/>
            <a:ext cx="8308542" cy="5145721"/>
          </a:xfrm>
        </p:spPr>
        <p:txBody>
          <a:bodyPr>
            <a:normAutofit/>
          </a:bodyPr>
          <a:lstStyle/>
          <a:p>
            <a:pPr>
              <a:defRPr sz="1000"/>
            </a:pPr>
            <a:r>
              <a:rPr sz="1200" dirty="0"/>
              <a:t>De Cremer, D. and Kasparov, G. (2021) ‘‘AI Should Augment Human Intelligence, Not Replace It’’, Harvard Business Review, 18 March. Available at: &lt;https://hbr.org/2021/03/ai-should-augment-human-intelligence-not-replace-it&gt; (Accessed: 11 May 2025).</a:t>
            </a:r>
          </a:p>
          <a:p>
            <a:pPr>
              <a:defRPr sz="1000"/>
            </a:pPr>
            <a:r>
              <a:rPr sz="1200" dirty="0"/>
              <a:t>Marr, B. (2024) ‘‘AI Won't Replace Humans – Here's the Surprising Reason Why’’, Forbes, 28 November. Available at: &lt;https://www.forbes.com/sites/bernardmarr/2024/11/28/ai-wont-replace-humans--heres-the-surprising-reason-why/&gt; (Accessed: 11 May 2025).</a:t>
            </a:r>
          </a:p>
          <a:p>
            <a:pPr>
              <a:defRPr sz="1000"/>
            </a:pPr>
            <a:r>
              <a:rPr sz="1200" dirty="0"/>
              <a:t>Maryville University (2024) ‘‘Artificial Intelligence vs. Human Intelligence’’, Maryville Online Blog, 6 June. Available at: &lt;https://online.maryville.edu/blog/ai-vs-human-intelligence/&gt; (Accessed: 11 May 2025).</a:t>
            </a:r>
          </a:p>
          <a:p>
            <a:pPr>
              <a:defRPr sz="1000"/>
            </a:pPr>
            <a:r>
              <a:rPr sz="1200" dirty="0"/>
              <a:t>University of Auckland (2023) ‘‘The limits of Artificial Intelligence and why it matters’’, University of Auckland News, 23 May. Available at: &lt;https://www.auckland.ac.nz/en/news/2023/05/23/limits-of-ai-and-why-it-matters.html&gt; (Accessed: 11 May 2025).</a:t>
            </a:r>
          </a:p>
          <a:p>
            <a:pPr>
              <a:defRPr sz="1000"/>
            </a:pPr>
            <a:r>
              <a:rPr sz="1200" dirty="0" err="1"/>
              <a:t>Amdur</a:t>
            </a:r>
            <a:r>
              <a:rPr sz="1200" dirty="0"/>
              <a:t>, E. (2023) ‘‘Jobs AI Just Can't Do’’, Forbes, 25 November. Available at: &lt;https://www.forbes.com/sites/eliamdur/2023/11/25/jobs-ai-just-cant-do/&gt; (Accessed: 11 May 2025).</a:t>
            </a:r>
          </a:p>
          <a:p>
            <a:pPr>
              <a:defRPr sz="1000"/>
            </a:pPr>
            <a:r>
              <a:rPr sz="1200" dirty="0"/>
              <a:t>Forbes Business Council (2024) ‘‘Understanding the Limits of AI and What This Means for Cybersecurity’’, Forbes, 29 February. Available at: &lt;https://www.forbes.com/councils/forbesbusinesscouncil/2024/02/29/understanding-the-limits-of-ai-and-what-this-means-for-cybersecurity/&gt; (Accessed: 11 May 2025).</a:t>
            </a:r>
          </a:p>
          <a:p>
            <a:pPr>
              <a:defRPr sz="1000"/>
            </a:pPr>
            <a:r>
              <a:rPr sz="1200" dirty="0"/>
              <a:t>Marks, G. (2025) ‘‘Yes, AI will eventually replace some workers. But that day is still a long way off’’, The Guardian, 11 May. Available at: &lt;https://www.theguardian.com/business/2025/may/11/artificial-intelligence-small-business&gt; (Accessed: 11 May 2025).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85024" y="4436536"/>
            <a:ext cx="5714228" cy="2421464"/>
          </a:xfrm>
        </p:spPr>
        <p:txBody>
          <a:bodyPr>
            <a:normAutofit fontScale="90000"/>
          </a:bodyPr>
          <a:lstStyle/>
          <a:p>
            <a:r>
              <a:rPr b="1" i="1" dirty="0">
                <a:solidFill>
                  <a:srgbClr val="FFFF00"/>
                </a:solidFill>
              </a:rPr>
              <a:t>Why AI Will Never Replace Humans</a:t>
            </a:r>
            <a:r>
              <a:rPr lang="en-IE" b="1" i="1" dirty="0">
                <a:solidFill>
                  <a:srgbClr val="FFFF00"/>
                </a:solidFill>
              </a:rPr>
              <a:t> </a:t>
            </a:r>
            <a:br>
              <a:rPr lang="en-IE" dirty="0"/>
            </a:br>
            <a:br>
              <a:rPr lang="en-IE" dirty="0"/>
            </a:br>
            <a:br>
              <a:rPr lang="en-US" altLang="en-US" sz="4400" b="0" dirty="0">
                <a:solidFill>
                  <a:schemeClr val="tx1"/>
                </a:solidFill>
                <a:latin typeface="Arial" panose="020B0604020202020204" pitchFamily="34" charset="0"/>
              </a:rPr>
            </a:br>
            <a:br>
              <a:rPr lang="en-IE" dirty="0"/>
            </a:br>
            <a:endParaRPr dirty="0"/>
          </a:p>
        </p:txBody>
      </p:sp>
      <p:sp>
        <p:nvSpPr>
          <p:cNvPr id="3" name="Subtitle 2"/>
          <p:cNvSpPr>
            <a:spLocks noGrp="1"/>
          </p:cNvSpPr>
          <p:nvPr>
            <p:ph type="subTitle" idx="1"/>
          </p:nvPr>
        </p:nvSpPr>
        <p:spPr>
          <a:xfrm>
            <a:off x="2934461" y="3991506"/>
            <a:ext cx="6679095" cy="1655762"/>
          </a:xfrm>
        </p:spPr>
        <p:txBody>
          <a:bodyPr>
            <a:normAutofit/>
          </a:bodyPr>
          <a:lstStyle/>
          <a:p>
            <a:r>
              <a:rPr lang="en-IE" dirty="0"/>
              <a:t>Marathon Greece</a:t>
            </a:r>
            <a:endParaRPr dirty="0"/>
          </a:p>
          <a:p>
            <a:r>
              <a:rPr lang="en-IE" dirty="0"/>
              <a:t>July </a:t>
            </a:r>
            <a:r>
              <a:rPr dirty="0"/>
              <a:t>2025</a:t>
            </a:r>
            <a:endParaRPr lang="en-IE" dirty="0"/>
          </a:p>
          <a:p>
            <a:r>
              <a:rPr lang="en-IE" dirty="0" err="1"/>
              <a:t>Dr.</a:t>
            </a:r>
            <a:r>
              <a:rPr lang="en-IE" dirty="0"/>
              <a:t> Daithí Ó Murchú</a:t>
            </a:r>
            <a:endParaRPr dirty="0"/>
          </a:p>
        </p:txBody>
      </p:sp>
      <p:sp>
        <p:nvSpPr>
          <p:cNvPr id="4" name="Google Shape;134;p27">
            <a:extLst>
              <a:ext uri="{FF2B5EF4-FFF2-40B4-BE49-F238E27FC236}">
                <a16:creationId xmlns:a16="http://schemas.microsoft.com/office/drawing/2014/main" id="{B24ACBA0-EED1-46F5-92F6-2573CD9EEEE4}"/>
              </a:ext>
            </a:extLst>
          </p:cNvPr>
          <p:cNvSpPr/>
          <p:nvPr/>
        </p:nvSpPr>
        <p:spPr>
          <a:xfrm>
            <a:off x="8056605" y="4231415"/>
            <a:ext cx="3442063" cy="20512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defTabSz="1219170">
              <a:tabLst>
                <a:tab pos="0" algn="l"/>
              </a:tabLst>
            </a:pPr>
            <a:r>
              <a:rPr lang="en-GB" sz="1333" spc="-1" dirty="0">
                <a:solidFill>
                  <a:srgbClr val="FFFF00"/>
                </a:solidFill>
                <a:latin typeface="Arial"/>
                <a:hlinkClick r:id="rId2">
                  <a:extLst>
                    <a:ext uri="{A12FA001-AC4F-418D-AE19-62706E023703}">
                      <ahyp:hlinkClr xmlns:ahyp="http://schemas.microsoft.com/office/drawing/2018/hyperlinkcolor" val="tx"/>
                    </a:ext>
                  </a:extLst>
                </a:hlinkClick>
              </a:rPr>
              <a:t>https://synapses-academies.eu/</a:t>
            </a:r>
            <a:endParaRPr lang="en-US" sz="1333" spc="-1" dirty="0">
              <a:solidFill>
                <a:srgbClr val="FFFF00"/>
              </a:solidFill>
              <a:latin typeface="OpenSymbol"/>
            </a:endParaRPr>
          </a:p>
        </p:txBody>
      </p:sp>
      <p:pic>
        <p:nvPicPr>
          <p:cNvPr id="5" name="Picture 2" descr="I·HE2025: Innovating Higher Education Conference">
            <a:extLst>
              <a:ext uri="{FF2B5EF4-FFF2-40B4-BE49-F238E27FC236}">
                <a16:creationId xmlns:a16="http://schemas.microsoft.com/office/drawing/2014/main" id="{FA13222A-87A9-4B29-9905-F6C985613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1192" y="4879071"/>
            <a:ext cx="3047080" cy="6094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A6346CC-DAB1-44A4-A095-FCDE5B8C977C}"/>
              </a:ext>
            </a:extLst>
          </p:cNvPr>
          <p:cNvSpPr txBox="1"/>
          <p:nvPr/>
        </p:nvSpPr>
        <p:spPr>
          <a:xfrm>
            <a:off x="8056605" y="5730040"/>
            <a:ext cx="4072166" cy="938719"/>
          </a:xfrm>
          <a:prstGeom prst="rect">
            <a:avLst/>
          </a:prstGeom>
          <a:noFill/>
        </p:spPr>
        <p:txBody>
          <a:bodyPr wrap="square" rtlCol="0">
            <a:spAutoFit/>
          </a:bodyPr>
          <a:lstStyle/>
          <a:p>
            <a:r>
              <a:rPr lang="en-US" sz="1100" b="0" i="0" dirty="0">
                <a:solidFill>
                  <a:schemeClr val="bg1"/>
                </a:solidFill>
                <a:effectLst/>
                <a:latin typeface="Inter"/>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100" dirty="0">
              <a:solidFill>
                <a:schemeClr val="bg1"/>
              </a:solidFill>
            </a:endParaRPr>
          </a:p>
        </p:txBody>
      </p:sp>
    </p:spTree>
    <p:extLst>
      <p:ext uri="{BB962C8B-B14F-4D97-AF65-F5344CB8AC3E}">
        <p14:creationId xmlns:p14="http://schemas.microsoft.com/office/powerpoint/2010/main" val="1795850497"/>
      </p:ext>
    </p:extLst>
  </p:cSld>
  <p:clrMapOvr>
    <a:masterClrMapping/>
  </p:clrMapOvr>
</p:sld>
</file>

<file path=ppt/theme/theme1.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3102</TotalTime>
  <Words>715</Words>
  <Application>Microsoft Office PowerPoint</Application>
  <PresentationFormat>Widescreen</PresentationFormat>
  <Paragraphs>49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Century Gothic</vt:lpstr>
      <vt:lpstr>OpenSymbol</vt:lpstr>
      <vt:lpstr>Inter</vt:lpstr>
      <vt:lpstr>Arial</vt:lpstr>
      <vt:lpstr>Algerian</vt:lpstr>
      <vt:lpstr>Kantoorthema</vt:lpstr>
      <vt:lpstr>Why AI Will Never Replace Humans     </vt:lpstr>
      <vt:lpstr>PowerPoint Presentation</vt:lpstr>
      <vt:lpstr>Built‑in Limits of Current AI      </vt:lpstr>
      <vt:lpstr>Irreplaceable Human Strengths</vt:lpstr>
      <vt:lpstr>Augmented Intelligence: Collaboration Model</vt:lpstr>
      <vt:lpstr>Jobs &amp; Education: Transformation, Not Elimination</vt:lpstr>
      <vt:lpstr>Governance &amp; Trust</vt:lpstr>
      <vt:lpstr>Key Takeaways</vt:lpstr>
      <vt:lpstr>Visual: Human vs AI Capabilities</vt:lpstr>
      <vt:lpstr>References</vt:lpstr>
      <vt:lpstr>Why AI Will Never Replace Humans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Freriks AE, Anna</dc:creator>
  <cp:lastModifiedBy>Daithí O Murchú</cp:lastModifiedBy>
  <cp:revision>64</cp:revision>
  <dcterms:created xsi:type="dcterms:W3CDTF">2023-10-19T10:15:35Z</dcterms:created>
  <dcterms:modified xsi:type="dcterms:W3CDTF">2025-07-01T23:48:46Z</dcterms:modified>
</cp:coreProperties>
</file>