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97" r:id="rId2"/>
    <p:sldId id="298" r:id="rId3"/>
    <p:sldId id="299" r:id="rId4"/>
    <p:sldId id="300" r:id="rId5"/>
    <p:sldId id="301" r:id="rId6"/>
    <p:sldId id="302" r:id="rId7"/>
    <p:sldId id="303" r:id="rId8"/>
    <p:sldId id="263" r:id="rId9"/>
    <p:sldId id="264" r:id="rId10"/>
    <p:sldId id="304"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h3k/YRH8DCVYRQtbs5PJzd8tN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660"/>
  </p:normalViewPr>
  <p:slideViewPr>
    <p:cSldViewPr snapToGrid="0">
      <p:cViewPr>
        <p:scale>
          <a:sx n="62" d="100"/>
          <a:sy n="62" d="100"/>
        </p:scale>
        <p:origin x="81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8"/>
        <p:cNvGrpSpPr/>
        <p:nvPr/>
      </p:nvGrpSpPr>
      <p:grpSpPr>
        <a:xfrm>
          <a:off x="0" y="0"/>
          <a:ext cx="0" cy="0"/>
          <a:chOff x="0" y="0"/>
          <a:chExt cx="0" cy="0"/>
        </a:xfrm>
      </p:grpSpPr>
      <p:pic>
        <p:nvPicPr>
          <p:cNvPr id="9" name="Google Shape;9;p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 name="Google Shape;10;p6"/>
          <p:cNvSpPr txBox="1">
            <a:spLocks noGrp="1"/>
          </p:cNvSpPr>
          <p:nvPr>
            <p:ph type="ctrTitle"/>
          </p:nvPr>
        </p:nvSpPr>
        <p:spPr>
          <a:xfrm>
            <a:off x="2922104" y="1049217"/>
            <a:ext cx="6679095"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000"/>
              <a:buFont typeface="Century Gothic"/>
              <a:buNone/>
              <a:defRPr sz="7000"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6"/>
          <p:cNvSpPr txBox="1">
            <a:spLocks noGrp="1"/>
          </p:cNvSpPr>
          <p:nvPr>
            <p:ph type="subTitle" idx="1"/>
          </p:nvPr>
        </p:nvSpPr>
        <p:spPr>
          <a:xfrm>
            <a:off x="2922105" y="3665296"/>
            <a:ext cx="6679095"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500"/>
              <a:buNone/>
              <a:defRPr sz="25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el en object" type="obj">
  <p:cSld name="OBJECT">
    <p:spTree>
      <p:nvGrpSpPr>
        <p:cNvPr id="1" name="Shape 22"/>
        <p:cNvGrpSpPr/>
        <p:nvPr/>
      </p:nvGrpSpPr>
      <p:grpSpPr>
        <a:xfrm>
          <a:off x="0" y="0"/>
          <a:ext cx="0" cy="0"/>
          <a:chOff x="0" y="0"/>
          <a:chExt cx="0" cy="0"/>
        </a:xfrm>
      </p:grpSpPr>
      <p:pic>
        <p:nvPicPr>
          <p:cNvPr id="23" name="Google Shape;23;p10"/>
          <p:cNvPicPr preferRelativeResize="0"/>
          <p:nvPr/>
        </p:nvPicPr>
        <p:blipFill rotWithShape="1">
          <a:blip r:embed="rId2">
            <a:alphaModFix/>
          </a:blip>
          <a:srcRect/>
          <a:stretch/>
        </p:blipFill>
        <p:spPr>
          <a:xfrm>
            <a:off x="0" y="14068"/>
            <a:ext cx="12192000" cy="6858000"/>
          </a:xfrm>
          <a:prstGeom prst="rect">
            <a:avLst/>
          </a:prstGeom>
          <a:noFill/>
          <a:ln>
            <a:noFill/>
          </a:ln>
        </p:spPr>
      </p:pic>
      <p:sp>
        <p:nvSpPr>
          <p:cNvPr id="24" name="Google Shape;24;p10"/>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0"/>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 en object">
  <p:cSld name="2_Titel en object">
    <p:spTree>
      <p:nvGrpSpPr>
        <p:cNvPr id="1" name="Shape 26"/>
        <p:cNvGrpSpPr/>
        <p:nvPr/>
      </p:nvGrpSpPr>
      <p:grpSpPr>
        <a:xfrm>
          <a:off x="0" y="0"/>
          <a:ext cx="0" cy="0"/>
          <a:chOff x="0" y="0"/>
          <a:chExt cx="0" cy="0"/>
        </a:xfrm>
      </p:grpSpPr>
      <p:pic>
        <p:nvPicPr>
          <p:cNvPr id="27" name="Google Shape;27;p1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8" name="Google Shape;28;p11"/>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1"/>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en object">
  <p:cSld name="Titel en object">
    <p:spTree>
      <p:nvGrpSpPr>
        <p:cNvPr id="1" name="Shape 30"/>
        <p:cNvGrpSpPr/>
        <p:nvPr/>
      </p:nvGrpSpPr>
      <p:grpSpPr>
        <a:xfrm>
          <a:off x="0" y="0"/>
          <a:ext cx="0" cy="0"/>
          <a:chOff x="0" y="0"/>
          <a:chExt cx="0" cy="0"/>
        </a:xfrm>
      </p:grpSpPr>
      <p:pic>
        <p:nvPicPr>
          <p:cNvPr id="31" name="Google Shape;31;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2" name="Google Shape;32;p12"/>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2"/>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itel en object">
  <p:cSld name="3_Titel en object">
    <p:spTree>
      <p:nvGrpSpPr>
        <p:cNvPr id="1" name="Shape 34"/>
        <p:cNvGrpSpPr/>
        <p:nvPr/>
      </p:nvGrpSpPr>
      <p:grpSpPr>
        <a:xfrm>
          <a:off x="0" y="0"/>
          <a:ext cx="0" cy="0"/>
          <a:chOff x="0" y="0"/>
          <a:chExt cx="0" cy="0"/>
        </a:xfrm>
      </p:grpSpPr>
      <p:pic>
        <p:nvPicPr>
          <p:cNvPr id="35" name="Google Shape;35;p1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36" name="Google Shape;36;p13"/>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_Titel en object">
  <p:cSld name="4_Titel en object">
    <p:spTree>
      <p:nvGrpSpPr>
        <p:cNvPr id="1" name="Shape 38"/>
        <p:cNvGrpSpPr/>
        <p:nvPr/>
      </p:nvGrpSpPr>
      <p:grpSpPr>
        <a:xfrm>
          <a:off x="0" y="0"/>
          <a:ext cx="0" cy="0"/>
          <a:chOff x="0" y="0"/>
          <a:chExt cx="0" cy="0"/>
        </a:xfrm>
      </p:grpSpPr>
      <p:pic>
        <p:nvPicPr>
          <p:cNvPr id="39" name="Google Shape;39;p1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0" name="Google Shape;40;p14"/>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4"/>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Titel en object">
  <p:cSld name="5_Titel en object">
    <p:spTree>
      <p:nvGrpSpPr>
        <p:cNvPr id="1" name="Shape 42"/>
        <p:cNvGrpSpPr/>
        <p:nvPr/>
      </p:nvGrpSpPr>
      <p:grpSpPr>
        <a:xfrm>
          <a:off x="0" y="0"/>
          <a:ext cx="0" cy="0"/>
          <a:chOff x="0" y="0"/>
          <a:chExt cx="0" cy="0"/>
        </a:xfrm>
      </p:grpSpPr>
      <p:pic>
        <p:nvPicPr>
          <p:cNvPr id="43" name="Google Shape;43;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4" name="Google Shape;44;p15"/>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5"/>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6_Titel en object">
  <p:cSld name="6_Titel en object">
    <p:spTree>
      <p:nvGrpSpPr>
        <p:cNvPr id="1" name="Shape 46"/>
        <p:cNvGrpSpPr/>
        <p:nvPr/>
      </p:nvGrpSpPr>
      <p:grpSpPr>
        <a:xfrm>
          <a:off x="0" y="0"/>
          <a:ext cx="0" cy="0"/>
          <a:chOff x="0" y="0"/>
          <a:chExt cx="0" cy="0"/>
        </a:xfrm>
      </p:grpSpPr>
      <p:pic>
        <p:nvPicPr>
          <p:cNvPr id="47" name="Google Shape;47;p16"/>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8" name="Google Shape;48;p16"/>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6"/>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7_Titel en object">
  <p:cSld name="7_Titel en object">
    <p:spTree>
      <p:nvGrpSpPr>
        <p:cNvPr id="1" name="Shape 50"/>
        <p:cNvGrpSpPr/>
        <p:nvPr/>
      </p:nvGrpSpPr>
      <p:grpSpPr>
        <a:xfrm>
          <a:off x="0" y="0"/>
          <a:ext cx="0" cy="0"/>
          <a:chOff x="0" y="0"/>
          <a:chExt cx="0" cy="0"/>
        </a:xfrm>
      </p:grpSpPr>
      <p:pic>
        <p:nvPicPr>
          <p:cNvPr id="51" name="Google Shape;51;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2" name="Google Shape;52;p17"/>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7"/>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8_Titel en object">
  <p:cSld name="8_Titel en object">
    <p:spTree>
      <p:nvGrpSpPr>
        <p:cNvPr id="1" name="Shape 54"/>
        <p:cNvGrpSpPr/>
        <p:nvPr/>
      </p:nvGrpSpPr>
      <p:grpSpPr>
        <a:xfrm>
          <a:off x="0" y="0"/>
          <a:ext cx="0" cy="0"/>
          <a:chOff x="0" y="0"/>
          <a:chExt cx="0" cy="0"/>
        </a:xfrm>
      </p:grpSpPr>
      <p:pic>
        <p:nvPicPr>
          <p:cNvPr id="55" name="Google Shape;55;p1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6" name="Google Shape;56;p18"/>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_Titel en object">
  <p:cSld name="11_Titel en object">
    <p:spTree>
      <p:nvGrpSpPr>
        <p:cNvPr id="1" name="Shape 58"/>
        <p:cNvGrpSpPr/>
        <p:nvPr/>
      </p:nvGrpSpPr>
      <p:grpSpPr>
        <a:xfrm>
          <a:off x="0" y="0"/>
          <a:ext cx="0" cy="0"/>
          <a:chOff x="0" y="0"/>
          <a:chExt cx="0" cy="0"/>
        </a:xfrm>
      </p:grpSpPr>
      <p:pic>
        <p:nvPicPr>
          <p:cNvPr id="59" name="Google Shape;59;p19"/>
          <p:cNvPicPr preferRelativeResize="0"/>
          <p:nvPr/>
        </p:nvPicPr>
        <p:blipFill rotWithShape="1">
          <a:blip r:embed="rId2">
            <a:alphaModFix/>
          </a:blip>
          <a:srcRect/>
          <a:stretch/>
        </p:blipFill>
        <p:spPr>
          <a:xfrm>
            <a:off x="0" y="-1"/>
            <a:ext cx="12192002" cy="6858001"/>
          </a:xfrm>
          <a:prstGeom prst="rect">
            <a:avLst/>
          </a:prstGeom>
          <a:noFill/>
          <a:ln>
            <a:noFill/>
          </a:ln>
        </p:spPr>
      </p:pic>
      <p:sp>
        <p:nvSpPr>
          <p:cNvPr id="60" name="Google Shape;60;p19"/>
          <p:cNvSpPr txBox="1">
            <a:spLocks noGrp="1"/>
          </p:cNvSpPr>
          <p:nvPr>
            <p:ph type="title"/>
          </p:nvPr>
        </p:nvSpPr>
        <p:spPr>
          <a:xfrm>
            <a:off x="838200" y="568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entury Gothic"/>
              <a:buNone/>
              <a:defRPr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9"/>
          <p:cNvSpPr txBox="1">
            <a:spLocks noGrp="1"/>
          </p:cNvSpPr>
          <p:nvPr>
            <p:ph type="body" idx="1"/>
          </p:nvPr>
        </p:nvSpPr>
        <p:spPr>
          <a:xfrm>
            <a:off x="838200" y="20288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2_Titel en object">
  <p:cSld name="12_Titel en object">
    <p:spTree>
      <p:nvGrpSpPr>
        <p:cNvPr id="1" name="Shape 62"/>
        <p:cNvGrpSpPr/>
        <p:nvPr/>
      </p:nvGrpSpPr>
      <p:grpSpPr>
        <a:xfrm>
          <a:off x="0" y="0"/>
          <a:ext cx="0" cy="0"/>
          <a:chOff x="0" y="0"/>
          <a:chExt cx="0" cy="0"/>
        </a:xfrm>
      </p:grpSpPr>
      <p:pic>
        <p:nvPicPr>
          <p:cNvPr id="63" name="Google Shape;63;p20"/>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64" name="Google Shape;64;p20"/>
          <p:cNvSpPr txBox="1">
            <a:spLocks noGrp="1"/>
          </p:cNvSpPr>
          <p:nvPr>
            <p:ph type="title"/>
          </p:nvPr>
        </p:nvSpPr>
        <p:spPr>
          <a:xfrm>
            <a:off x="838200" y="568325"/>
            <a:ext cx="55372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1202E"/>
              </a:buClr>
              <a:buSzPts val="4400"/>
              <a:buFont typeface="Century Gothic"/>
              <a:buNone/>
              <a:defRPr b="1" i="0">
                <a:solidFill>
                  <a:srgbClr val="11202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0"/>
          <p:cNvSpPr txBox="1">
            <a:spLocks noGrp="1"/>
          </p:cNvSpPr>
          <p:nvPr>
            <p:ph type="body" idx="1"/>
          </p:nvPr>
        </p:nvSpPr>
        <p:spPr>
          <a:xfrm>
            <a:off x="838200" y="2028825"/>
            <a:ext cx="55372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1202E"/>
              </a:buClr>
              <a:buSzPts val="2800"/>
              <a:buNone/>
              <a:defRPr>
                <a:solidFill>
                  <a:srgbClr val="11202E"/>
                </a:solidFill>
              </a:defRPr>
            </a:lvl1pPr>
            <a:lvl2pPr marL="914400" lvl="1" indent="-228600" algn="l">
              <a:lnSpc>
                <a:spcPct val="90000"/>
              </a:lnSpc>
              <a:spcBef>
                <a:spcPts val="500"/>
              </a:spcBef>
              <a:spcAft>
                <a:spcPts val="0"/>
              </a:spcAft>
              <a:buClr>
                <a:srgbClr val="11202E"/>
              </a:buClr>
              <a:buSzPts val="2400"/>
              <a:buNone/>
              <a:defRPr>
                <a:solidFill>
                  <a:srgbClr val="11202E"/>
                </a:solidFill>
              </a:defRPr>
            </a:lvl2pPr>
            <a:lvl3pPr marL="1371600" lvl="2" indent="-355600" algn="l">
              <a:lnSpc>
                <a:spcPct val="90000"/>
              </a:lnSpc>
              <a:spcBef>
                <a:spcPts val="500"/>
              </a:spcBef>
              <a:spcAft>
                <a:spcPts val="0"/>
              </a:spcAft>
              <a:buClr>
                <a:srgbClr val="11202E"/>
              </a:buClr>
              <a:buSzPts val="2000"/>
              <a:buChar char="•"/>
              <a:defRPr>
                <a:solidFill>
                  <a:srgbClr val="11202E"/>
                </a:solidFill>
              </a:defRPr>
            </a:lvl3pPr>
            <a:lvl4pPr marL="1828800" lvl="3" indent="-342900" algn="l">
              <a:lnSpc>
                <a:spcPct val="90000"/>
              </a:lnSpc>
              <a:spcBef>
                <a:spcPts val="500"/>
              </a:spcBef>
              <a:spcAft>
                <a:spcPts val="0"/>
              </a:spcAft>
              <a:buClr>
                <a:srgbClr val="11202E"/>
              </a:buClr>
              <a:buSzPts val="1800"/>
              <a:buChar char="•"/>
              <a:defRPr>
                <a:solidFill>
                  <a:srgbClr val="11202E"/>
                </a:solidFill>
              </a:defRPr>
            </a:lvl4pPr>
            <a:lvl5pPr marL="2286000" lvl="4" indent="-342900" algn="l">
              <a:lnSpc>
                <a:spcPct val="90000"/>
              </a:lnSpc>
              <a:spcBef>
                <a:spcPts val="500"/>
              </a:spcBef>
              <a:spcAft>
                <a:spcPts val="0"/>
              </a:spcAft>
              <a:buClr>
                <a:srgbClr val="11202E"/>
              </a:buClr>
              <a:buSzPts val="1800"/>
              <a:buChar char="•"/>
              <a:defRPr>
                <a:solidFill>
                  <a:srgbClr val="1120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7/1/2025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035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hyperlink" Target="https://synapses-academies.e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www.domurchu.com/" TargetMode="External"/><Relationship Id="rId7" Type="http://schemas.openxmlformats.org/officeDocument/2006/relationships/image" Target="../media/image15.png"/><Relationship Id="rId2" Type="http://schemas.openxmlformats.org/officeDocument/2006/relationships/hyperlink" Target="mailto:domurchu1@gmail.com" TargetMode="External"/><Relationship Id="rId1" Type="http://schemas.openxmlformats.org/officeDocument/2006/relationships/slideLayout" Target="../slideLayouts/slideLayout1.xml"/><Relationship Id="rId6" Type="http://schemas.openxmlformats.org/officeDocument/2006/relationships/hyperlink" Target="https://synapses-academies.eu/" TargetMode="External"/><Relationship Id="rId5" Type="http://schemas.openxmlformats.org/officeDocument/2006/relationships/image" Target="../media/image14.jp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2215" y="583633"/>
            <a:ext cx="8743707" cy="2060714"/>
          </a:xfrm>
        </p:spPr>
        <p:txBody>
          <a:bodyPr>
            <a:normAutofit fontScale="90000"/>
          </a:bodyPr>
          <a:lstStyle/>
          <a:p>
            <a:r>
              <a:rPr lang="en-IE" sz="6000" dirty="0"/>
              <a:t>A</a:t>
            </a:r>
            <a:r>
              <a:rPr sz="6000" dirty="0"/>
              <a:t>I Evolution</a:t>
            </a:r>
            <a:r>
              <a:rPr lang="en-IE" sz="6000" dirty="0"/>
              <a:t> </a:t>
            </a:r>
            <a:br>
              <a:rPr lang="en-IE" sz="6000" dirty="0"/>
            </a:br>
            <a:r>
              <a:rPr lang="en-IE" sz="6000" dirty="0"/>
              <a:t>Past –Present - Future</a:t>
            </a:r>
            <a:r>
              <a:rPr sz="6000" dirty="0"/>
              <a:t> Timeline</a:t>
            </a:r>
          </a:p>
        </p:txBody>
      </p:sp>
      <p:sp>
        <p:nvSpPr>
          <p:cNvPr id="3" name="Subtitle 2"/>
          <p:cNvSpPr>
            <a:spLocks noGrp="1"/>
          </p:cNvSpPr>
          <p:nvPr>
            <p:ph type="subTitle" idx="1"/>
          </p:nvPr>
        </p:nvSpPr>
        <p:spPr>
          <a:xfrm>
            <a:off x="1808963" y="3178991"/>
            <a:ext cx="8455175" cy="861420"/>
          </a:xfrm>
        </p:spPr>
        <p:txBody>
          <a:bodyPr>
            <a:normAutofit lnSpcReduction="10000"/>
          </a:bodyPr>
          <a:lstStyle/>
          <a:p>
            <a:r>
              <a:rPr sz="2400" b="1" i="1" dirty="0"/>
              <a:t>Explore the Past, Present, and Future of Artificial Intelligence</a:t>
            </a:r>
          </a:p>
        </p:txBody>
      </p:sp>
      <p:pic>
        <p:nvPicPr>
          <p:cNvPr id="1026" name="Picture 2" descr="AI-Past, Present and Future! RACE">
            <a:extLst>
              <a:ext uri="{FF2B5EF4-FFF2-40B4-BE49-F238E27FC236}">
                <a16:creationId xmlns:a16="http://schemas.microsoft.com/office/drawing/2014/main" id="{65294DBA-D2FF-4D2D-855F-BE3695AEC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6581" y="4352003"/>
            <a:ext cx="3914158" cy="19570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AAC6BF1-8FE9-4E96-BC63-3213C87EBBBE}"/>
              </a:ext>
            </a:extLst>
          </p:cNvPr>
          <p:cNvPicPr>
            <a:picLocks noChangeAspect="1"/>
          </p:cNvPicPr>
          <p:nvPr/>
        </p:nvPicPr>
        <p:blipFill>
          <a:blip r:embed="rId3"/>
          <a:stretch>
            <a:fillRect/>
          </a:stretch>
        </p:blipFill>
        <p:spPr>
          <a:xfrm>
            <a:off x="63227" y="48989"/>
            <a:ext cx="2000352" cy="623060"/>
          </a:xfrm>
          <a:prstGeom prst="rect">
            <a:avLst/>
          </a:prstGeom>
        </p:spPr>
      </p:pic>
      <p:sp>
        <p:nvSpPr>
          <p:cNvPr id="11" name="Google Shape;134;p27">
            <a:extLst>
              <a:ext uri="{FF2B5EF4-FFF2-40B4-BE49-F238E27FC236}">
                <a16:creationId xmlns:a16="http://schemas.microsoft.com/office/drawing/2014/main" id="{C368DBE2-9149-4958-A103-2A48C58FB5F9}"/>
              </a:ext>
            </a:extLst>
          </p:cNvPr>
          <p:cNvSpPr/>
          <p:nvPr/>
        </p:nvSpPr>
        <p:spPr>
          <a:xfrm>
            <a:off x="8007178" y="4218445"/>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4">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12" name="Picture 2" descr="I·HE2025: Innovating Higher Education Conference">
            <a:extLst>
              <a:ext uri="{FF2B5EF4-FFF2-40B4-BE49-F238E27FC236}">
                <a16:creationId xmlns:a16="http://schemas.microsoft.com/office/drawing/2014/main" id="{50832B4C-4083-4F5E-BC76-DC8933EC7B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1765" y="4866101"/>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E0FB049-2040-4F41-8AF0-DCB143B7A67D}"/>
              </a:ext>
            </a:extLst>
          </p:cNvPr>
          <p:cNvSpPr txBox="1"/>
          <p:nvPr/>
        </p:nvSpPr>
        <p:spPr>
          <a:xfrm>
            <a:off x="8007178" y="5717070"/>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Objective</a:t>
            </a:r>
          </a:p>
        </p:txBody>
      </p:sp>
      <p:sp>
        <p:nvSpPr>
          <p:cNvPr id="3" name="Content Placeholder 2"/>
          <p:cNvSpPr>
            <a:spLocks noGrp="1"/>
          </p:cNvSpPr>
          <p:nvPr>
            <p:ph idx="1"/>
          </p:nvPr>
        </p:nvSpPr>
        <p:spPr/>
        <p:txBody>
          <a:bodyPr/>
          <a:lstStyle/>
          <a:p>
            <a:endParaRPr dirty="0"/>
          </a:p>
          <a:p>
            <a:pPr>
              <a:defRPr sz="2000"/>
            </a:pPr>
            <a:r>
              <a:rPr dirty="0"/>
              <a:t>Foster discussion about the evolution of AI—past, present, and future—while collecting diverse participant insights.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Materials Required</a:t>
            </a:r>
          </a:p>
        </p:txBody>
      </p:sp>
      <p:sp>
        <p:nvSpPr>
          <p:cNvPr id="3" name="Content Placeholder 2"/>
          <p:cNvSpPr>
            <a:spLocks noGrp="1"/>
          </p:cNvSpPr>
          <p:nvPr>
            <p:ph idx="1"/>
          </p:nvPr>
        </p:nvSpPr>
        <p:spPr/>
        <p:txBody>
          <a:bodyPr/>
          <a:lstStyle/>
          <a:p>
            <a:endParaRPr dirty="0"/>
          </a:p>
          <a:p>
            <a:pPr>
              <a:defRPr sz="2000"/>
            </a:pPr>
            <a:r>
              <a:rPr dirty="0"/>
              <a:t>Large roll of paper or a whiteboard</a:t>
            </a:r>
          </a:p>
          <a:p>
            <a:pPr>
              <a:defRPr sz="2000"/>
            </a:pPr>
            <a:r>
              <a:rPr dirty="0"/>
              <a:t>Markers in different </a:t>
            </a:r>
            <a:r>
              <a:rPr dirty="0" err="1"/>
              <a:t>colours</a:t>
            </a:r>
            <a:endParaRPr dirty="0"/>
          </a:p>
          <a:p>
            <a:pPr>
              <a:defRPr sz="2000"/>
            </a:pPr>
            <a:r>
              <a:rPr dirty="0"/>
              <a:t>Sticky notes (at least 3 per participant)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 1: Preparation </a:t>
            </a:r>
          </a:p>
        </p:txBody>
      </p:sp>
      <p:sp>
        <p:nvSpPr>
          <p:cNvPr id="3" name="Content Placeholder 2"/>
          <p:cNvSpPr>
            <a:spLocks noGrp="1"/>
          </p:cNvSpPr>
          <p:nvPr>
            <p:ph idx="1"/>
          </p:nvPr>
        </p:nvSpPr>
        <p:spPr/>
        <p:txBody>
          <a:bodyPr/>
          <a:lstStyle/>
          <a:p>
            <a:endParaRPr dirty="0"/>
          </a:p>
          <a:p>
            <a:pPr>
              <a:defRPr sz="2000"/>
            </a:pPr>
            <a:r>
              <a:rPr dirty="0"/>
              <a:t>Set up a large roll of paper or a whiteboard section visible and accessible to all participants.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 2: Introduction </a:t>
            </a:r>
          </a:p>
        </p:txBody>
      </p:sp>
      <p:sp>
        <p:nvSpPr>
          <p:cNvPr id="3" name="Content Placeholder 2"/>
          <p:cNvSpPr>
            <a:spLocks noGrp="1"/>
          </p:cNvSpPr>
          <p:nvPr>
            <p:ph idx="1"/>
          </p:nvPr>
        </p:nvSpPr>
        <p:spPr>
          <a:xfrm>
            <a:off x="572530" y="1540733"/>
            <a:ext cx="10515600" cy="4351338"/>
          </a:xfrm>
        </p:spPr>
        <p:txBody>
          <a:bodyPr/>
          <a:lstStyle/>
          <a:p>
            <a:endParaRPr dirty="0"/>
          </a:p>
          <a:p>
            <a:pPr>
              <a:defRPr sz="2000"/>
            </a:pPr>
            <a:r>
              <a:rPr dirty="0"/>
              <a:t>Explain the importance of AI's evolution.</a:t>
            </a:r>
          </a:p>
          <a:p>
            <a:pPr>
              <a:defRPr sz="2000"/>
            </a:pPr>
            <a:r>
              <a:rPr dirty="0"/>
              <a:t>Outline the three key phases:</a:t>
            </a:r>
          </a:p>
          <a:p>
            <a:pPr lvl="1">
              <a:defRPr sz="2000"/>
            </a:pPr>
            <a:r>
              <a:rPr sz="2800" dirty="0"/>
              <a:t>   • Past</a:t>
            </a:r>
          </a:p>
          <a:p>
            <a:pPr lvl="1">
              <a:defRPr sz="2000"/>
            </a:pPr>
            <a:r>
              <a:rPr sz="2800" dirty="0"/>
              <a:t>   • Present</a:t>
            </a:r>
          </a:p>
          <a:p>
            <a:pPr lvl="1">
              <a:defRPr sz="2000"/>
            </a:pPr>
            <a:r>
              <a:rPr sz="2800" dirty="0"/>
              <a:t>   • Future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 3: Individual Reflection </a:t>
            </a:r>
          </a:p>
        </p:txBody>
      </p:sp>
      <p:sp>
        <p:nvSpPr>
          <p:cNvPr id="3" name="Content Placeholder 2"/>
          <p:cNvSpPr>
            <a:spLocks noGrp="1"/>
          </p:cNvSpPr>
          <p:nvPr>
            <p:ph idx="1"/>
          </p:nvPr>
        </p:nvSpPr>
        <p:spPr>
          <a:xfrm>
            <a:off x="659027" y="1253331"/>
            <a:ext cx="10515600" cy="4351338"/>
          </a:xfrm>
        </p:spPr>
        <p:txBody>
          <a:bodyPr>
            <a:normAutofit/>
          </a:bodyPr>
          <a:lstStyle/>
          <a:p>
            <a:endParaRPr dirty="0"/>
          </a:p>
          <a:p>
            <a:pPr>
              <a:defRPr sz="2000"/>
            </a:pPr>
            <a:r>
              <a:rPr dirty="0"/>
              <a:t>Each participant writes on 3 sticky notes:</a:t>
            </a:r>
          </a:p>
          <a:p>
            <a:pPr lvl="1">
              <a:defRPr sz="2000"/>
            </a:pPr>
            <a:r>
              <a:rPr sz="2800" dirty="0"/>
              <a:t>   </a:t>
            </a:r>
            <a:r>
              <a:rPr sz="2800" dirty="0">
                <a:solidFill>
                  <a:schemeClr val="tx1"/>
                </a:solidFill>
              </a:rPr>
              <a:t>• </a:t>
            </a:r>
            <a:r>
              <a:rPr sz="2800" b="1" i="1" dirty="0">
                <a:solidFill>
                  <a:schemeClr val="tx1"/>
                </a:solidFill>
              </a:rPr>
              <a:t>Past</a:t>
            </a:r>
            <a:r>
              <a:rPr sz="2800" dirty="0">
                <a:solidFill>
                  <a:schemeClr val="tx1"/>
                </a:solidFill>
              </a:rPr>
              <a:t> – a key development or event in AI</a:t>
            </a:r>
          </a:p>
          <a:p>
            <a:pPr lvl="1">
              <a:defRPr sz="2000"/>
            </a:pPr>
            <a:r>
              <a:rPr sz="2800" dirty="0">
                <a:solidFill>
                  <a:schemeClr val="tx1"/>
                </a:solidFill>
              </a:rPr>
              <a:t>   • </a:t>
            </a:r>
            <a:r>
              <a:rPr sz="2800" b="1" i="1" dirty="0">
                <a:solidFill>
                  <a:schemeClr val="tx1"/>
                </a:solidFill>
              </a:rPr>
              <a:t>Present </a:t>
            </a:r>
            <a:r>
              <a:rPr sz="2800" dirty="0">
                <a:solidFill>
                  <a:schemeClr val="tx1"/>
                </a:solidFill>
              </a:rPr>
              <a:t>– a current AI trend or application</a:t>
            </a:r>
          </a:p>
          <a:p>
            <a:pPr lvl="1">
              <a:defRPr sz="2000"/>
            </a:pPr>
            <a:r>
              <a:rPr sz="2800" dirty="0">
                <a:solidFill>
                  <a:schemeClr val="tx1"/>
                </a:solidFill>
              </a:rPr>
              <a:t>   • </a:t>
            </a:r>
            <a:r>
              <a:rPr sz="2800" b="1" i="1" dirty="0">
                <a:solidFill>
                  <a:schemeClr val="tx1"/>
                </a:solidFill>
              </a:rPr>
              <a:t>Future</a:t>
            </a:r>
            <a:r>
              <a:rPr sz="2800" dirty="0">
                <a:solidFill>
                  <a:schemeClr val="tx1"/>
                </a:solidFill>
              </a:rPr>
              <a:t> – a potential advancement or ethical issue</a:t>
            </a:r>
          </a:p>
          <a:p>
            <a:pPr>
              <a:defRPr sz="2000"/>
            </a:pPr>
            <a:r>
              <a:rPr dirty="0">
                <a:solidFill>
                  <a:schemeClr val="tx1"/>
                </a:solidFill>
              </a:rPr>
              <a:t>Prepare to share with the group.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 4: Sharing &amp; Group Discussion</a:t>
            </a:r>
          </a:p>
        </p:txBody>
      </p:sp>
      <p:sp>
        <p:nvSpPr>
          <p:cNvPr id="3" name="Content Placeholder 2"/>
          <p:cNvSpPr>
            <a:spLocks noGrp="1"/>
          </p:cNvSpPr>
          <p:nvPr>
            <p:ph idx="1"/>
          </p:nvPr>
        </p:nvSpPr>
        <p:spPr/>
        <p:txBody>
          <a:bodyPr>
            <a:normAutofit/>
          </a:bodyPr>
          <a:lstStyle/>
          <a:p>
            <a:endParaRPr dirty="0"/>
          </a:p>
          <a:p>
            <a:pPr>
              <a:defRPr sz="2000"/>
            </a:pPr>
            <a:r>
              <a:rPr dirty="0"/>
              <a:t>Participants share notes for each phase and place them on the timeline.</a:t>
            </a:r>
          </a:p>
          <a:p>
            <a:pPr>
              <a:defRPr sz="2000"/>
            </a:pPr>
            <a:r>
              <a:rPr lang="en-IE" dirty="0"/>
              <a:t>F</a:t>
            </a:r>
            <a:r>
              <a:rPr dirty="0" err="1"/>
              <a:t>ollow</a:t>
            </a:r>
            <a:r>
              <a:rPr dirty="0"/>
              <a:t>-up questions and brief discussions after each share.</a:t>
            </a:r>
          </a:p>
          <a:p>
            <a:pPr>
              <a:defRPr sz="2000"/>
            </a:pPr>
            <a:r>
              <a:rPr dirty="0"/>
              <a:t>Build a collaborative timeline.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 5: Summary &amp; Reflection </a:t>
            </a:r>
          </a:p>
        </p:txBody>
      </p:sp>
      <p:sp>
        <p:nvSpPr>
          <p:cNvPr id="3" name="Content Placeholder 2"/>
          <p:cNvSpPr>
            <a:spLocks noGrp="1"/>
          </p:cNvSpPr>
          <p:nvPr>
            <p:ph idx="1"/>
          </p:nvPr>
        </p:nvSpPr>
        <p:spPr/>
        <p:txBody>
          <a:bodyPr/>
          <a:lstStyle/>
          <a:p>
            <a:endParaRPr dirty="0"/>
          </a:p>
          <a:p>
            <a:pPr>
              <a:defRPr sz="2000"/>
            </a:pPr>
            <a:r>
              <a:rPr dirty="0"/>
              <a:t>Step back and examine the full timeline.</a:t>
            </a:r>
          </a:p>
          <a:p>
            <a:pPr>
              <a:defRPr sz="2000"/>
            </a:pPr>
            <a:r>
              <a:rPr dirty="0"/>
              <a:t>Discuss emerging themes, surprises, and insights.</a:t>
            </a:r>
          </a:p>
          <a:p>
            <a:pPr>
              <a:defRPr sz="2000"/>
            </a:pPr>
            <a:r>
              <a:rPr dirty="0"/>
              <a:t>Invite participants to share a final takeaway.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Interactive Timeline Layout</a:t>
            </a:r>
          </a:p>
        </p:txBody>
      </p:sp>
      <p:sp>
        <p:nvSpPr>
          <p:cNvPr id="3" name="Rectangle 2"/>
          <p:cNvSpPr/>
          <p:nvPr/>
        </p:nvSpPr>
        <p:spPr>
          <a:xfrm>
            <a:off x="2438400" y="2286000"/>
            <a:ext cx="7315200" cy="457200"/>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438401" y="2834641"/>
            <a:ext cx="543739" cy="307777"/>
          </a:xfrm>
          <a:prstGeom prst="rect">
            <a:avLst/>
          </a:prstGeom>
          <a:noFill/>
        </p:spPr>
        <p:txBody>
          <a:bodyPr wrap="none">
            <a:spAutoFit/>
          </a:bodyPr>
          <a:lstStyle/>
          <a:p>
            <a:r>
              <a:t>Past</a:t>
            </a:r>
          </a:p>
        </p:txBody>
      </p:sp>
      <p:sp>
        <p:nvSpPr>
          <p:cNvPr id="5" name="TextBox 4"/>
          <p:cNvSpPr txBox="1"/>
          <p:nvPr/>
        </p:nvSpPr>
        <p:spPr>
          <a:xfrm>
            <a:off x="5364481" y="2834641"/>
            <a:ext cx="801823" cy="307777"/>
          </a:xfrm>
          <a:prstGeom prst="rect">
            <a:avLst/>
          </a:prstGeom>
          <a:noFill/>
        </p:spPr>
        <p:txBody>
          <a:bodyPr wrap="none">
            <a:spAutoFit/>
          </a:bodyPr>
          <a:lstStyle/>
          <a:p>
            <a:r>
              <a:rPr dirty="0"/>
              <a:t>Present</a:t>
            </a:r>
          </a:p>
        </p:txBody>
      </p:sp>
      <p:sp>
        <p:nvSpPr>
          <p:cNvPr id="6" name="TextBox 5"/>
          <p:cNvSpPr txBox="1"/>
          <p:nvPr/>
        </p:nvSpPr>
        <p:spPr>
          <a:xfrm>
            <a:off x="8290561" y="2834641"/>
            <a:ext cx="700833" cy="307777"/>
          </a:xfrm>
          <a:prstGeom prst="rect">
            <a:avLst/>
          </a:prstGeom>
          <a:noFill/>
        </p:spPr>
        <p:txBody>
          <a:bodyPr wrap="none">
            <a:spAutoFit/>
          </a:bodyPr>
          <a:lstStyle/>
          <a:p>
            <a:r>
              <a:t>Future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2215" y="583633"/>
            <a:ext cx="8743707" cy="2060714"/>
          </a:xfrm>
        </p:spPr>
        <p:txBody>
          <a:bodyPr>
            <a:normAutofit fontScale="90000"/>
          </a:bodyPr>
          <a:lstStyle/>
          <a:p>
            <a:r>
              <a:rPr lang="en-IE" sz="6000" dirty="0"/>
              <a:t>A</a:t>
            </a:r>
            <a:r>
              <a:rPr sz="6000" dirty="0"/>
              <a:t>I Evolution</a:t>
            </a:r>
            <a:r>
              <a:rPr lang="en-IE" sz="6000" dirty="0"/>
              <a:t> </a:t>
            </a:r>
            <a:br>
              <a:rPr lang="en-IE" sz="6000" dirty="0"/>
            </a:br>
            <a:r>
              <a:rPr lang="en-IE" sz="6000" dirty="0"/>
              <a:t>Past –Present - Future</a:t>
            </a:r>
            <a:r>
              <a:rPr sz="6000" dirty="0"/>
              <a:t> Timeline</a:t>
            </a:r>
          </a:p>
        </p:txBody>
      </p:sp>
      <p:sp>
        <p:nvSpPr>
          <p:cNvPr id="3" name="Subtitle 2"/>
          <p:cNvSpPr>
            <a:spLocks noGrp="1"/>
          </p:cNvSpPr>
          <p:nvPr>
            <p:ph type="subTitle" idx="1"/>
          </p:nvPr>
        </p:nvSpPr>
        <p:spPr>
          <a:xfrm>
            <a:off x="583480" y="2885900"/>
            <a:ext cx="10210147" cy="861420"/>
          </a:xfrm>
        </p:spPr>
        <p:txBody>
          <a:bodyPr>
            <a:normAutofit fontScale="92500" lnSpcReduction="20000"/>
          </a:bodyPr>
          <a:lstStyle/>
          <a:p>
            <a:r>
              <a:rPr lang="en-IE" sz="2400" b="1" i="1" dirty="0" err="1"/>
              <a:t>Dr.</a:t>
            </a:r>
            <a:r>
              <a:rPr lang="en-IE" sz="2400" b="1" i="1" dirty="0"/>
              <a:t> Daithí Ó Murchú.  </a:t>
            </a:r>
          </a:p>
          <a:p>
            <a:r>
              <a:rPr lang="en-IE" sz="2400" b="1" i="1" dirty="0">
                <a:hlinkClick r:id="rId2"/>
              </a:rPr>
              <a:t>domurchu1@gmail.com</a:t>
            </a:r>
            <a:r>
              <a:rPr lang="en-IE" sz="2400" b="1" i="1" dirty="0"/>
              <a:t>   </a:t>
            </a:r>
            <a:r>
              <a:rPr lang="en-IE" sz="2400" b="1" i="1" dirty="0">
                <a:hlinkClick r:id="rId3"/>
              </a:rPr>
              <a:t>www.domurchu.com</a:t>
            </a:r>
            <a:r>
              <a:rPr lang="en-IE" sz="2400" b="1" i="1" dirty="0"/>
              <a:t> </a:t>
            </a:r>
            <a:endParaRPr sz="2400" b="1" i="1" dirty="0"/>
          </a:p>
        </p:txBody>
      </p:sp>
      <p:pic>
        <p:nvPicPr>
          <p:cNvPr id="1026" name="Picture 2" descr="AI-Past, Present and Future! RACE">
            <a:extLst>
              <a:ext uri="{FF2B5EF4-FFF2-40B4-BE49-F238E27FC236}">
                <a16:creationId xmlns:a16="http://schemas.microsoft.com/office/drawing/2014/main" id="{65294DBA-D2FF-4D2D-855F-BE3695AECB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6581" y="4352003"/>
            <a:ext cx="3914158" cy="19570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AAC6BF1-8FE9-4E96-BC63-3213C87EBBBE}"/>
              </a:ext>
            </a:extLst>
          </p:cNvPr>
          <p:cNvPicPr>
            <a:picLocks noChangeAspect="1"/>
          </p:cNvPicPr>
          <p:nvPr/>
        </p:nvPicPr>
        <p:blipFill>
          <a:blip r:embed="rId5"/>
          <a:stretch>
            <a:fillRect/>
          </a:stretch>
        </p:blipFill>
        <p:spPr>
          <a:xfrm>
            <a:off x="63227" y="48989"/>
            <a:ext cx="2000352" cy="623060"/>
          </a:xfrm>
          <a:prstGeom prst="rect">
            <a:avLst/>
          </a:prstGeom>
        </p:spPr>
      </p:pic>
      <p:sp>
        <p:nvSpPr>
          <p:cNvPr id="11" name="Google Shape;134;p27">
            <a:extLst>
              <a:ext uri="{FF2B5EF4-FFF2-40B4-BE49-F238E27FC236}">
                <a16:creationId xmlns:a16="http://schemas.microsoft.com/office/drawing/2014/main" id="{C368DBE2-9149-4958-A103-2A48C58FB5F9}"/>
              </a:ext>
            </a:extLst>
          </p:cNvPr>
          <p:cNvSpPr/>
          <p:nvPr/>
        </p:nvSpPr>
        <p:spPr>
          <a:xfrm>
            <a:off x="8007178" y="4218445"/>
            <a:ext cx="3442063" cy="205121"/>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1219170">
              <a:tabLst>
                <a:tab pos="0" algn="l"/>
              </a:tabLst>
            </a:pPr>
            <a:r>
              <a:rPr lang="en-GB" sz="1333" spc="-1" dirty="0">
                <a:solidFill>
                  <a:srgbClr val="FFFF00"/>
                </a:solidFill>
                <a:latin typeface="Arial"/>
                <a:hlinkClick r:id="rId6">
                  <a:extLst>
                    <a:ext uri="{A12FA001-AC4F-418D-AE19-62706E023703}">
                      <ahyp:hlinkClr xmlns:ahyp="http://schemas.microsoft.com/office/drawing/2018/hyperlinkcolor" val="tx"/>
                    </a:ext>
                  </a:extLst>
                </a:hlinkClick>
              </a:rPr>
              <a:t>https://synapses-academies.eu/</a:t>
            </a:r>
            <a:endParaRPr lang="en-US" sz="1333" spc="-1" dirty="0">
              <a:solidFill>
                <a:srgbClr val="FFFF00"/>
              </a:solidFill>
              <a:latin typeface="OpenSymbol"/>
            </a:endParaRPr>
          </a:p>
        </p:txBody>
      </p:sp>
      <p:pic>
        <p:nvPicPr>
          <p:cNvPr id="12" name="Picture 2" descr="I·HE2025: Innovating Higher Education Conference">
            <a:extLst>
              <a:ext uri="{FF2B5EF4-FFF2-40B4-BE49-F238E27FC236}">
                <a16:creationId xmlns:a16="http://schemas.microsoft.com/office/drawing/2014/main" id="{50832B4C-4083-4F5E-BC76-DC8933EC7B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1765" y="4866101"/>
            <a:ext cx="3047080" cy="60941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E0FB049-2040-4F41-8AF0-DCB143B7A67D}"/>
              </a:ext>
            </a:extLst>
          </p:cNvPr>
          <p:cNvSpPr txBox="1"/>
          <p:nvPr/>
        </p:nvSpPr>
        <p:spPr>
          <a:xfrm>
            <a:off x="8007178" y="5717070"/>
            <a:ext cx="4072166" cy="938719"/>
          </a:xfrm>
          <a:prstGeom prst="rect">
            <a:avLst/>
          </a:prstGeom>
          <a:noFill/>
        </p:spPr>
        <p:txBody>
          <a:bodyPr wrap="square" rtlCol="0">
            <a:spAutoFit/>
          </a:bodyPr>
          <a:lstStyle/>
          <a:p>
            <a:r>
              <a:rPr lang="en-US" sz="1100" b="0" i="0" dirty="0">
                <a:solidFill>
                  <a:schemeClr val="bg1"/>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100" dirty="0">
              <a:solidFill>
                <a:schemeClr val="bg1"/>
              </a:solidFill>
            </a:endParaRPr>
          </a:p>
        </p:txBody>
      </p:sp>
    </p:spTree>
    <p:extLst>
      <p:ext uri="{BB962C8B-B14F-4D97-AF65-F5344CB8AC3E}">
        <p14:creationId xmlns:p14="http://schemas.microsoft.com/office/powerpoint/2010/main" val="546324802"/>
      </p:ext>
    </p:extLst>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3071</TotalTime>
  <Words>382</Words>
  <Application>Microsoft Office PowerPoint</Application>
  <PresentationFormat>Widescreen</PresentationFormat>
  <Paragraphs>48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Century Gothic</vt:lpstr>
      <vt:lpstr>OpenSymbol</vt:lpstr>
      <vt:lpstr>Inter</vt:lpstr>
      <vt:lpstr>Arial</vt:lpstr>
      <vt:lpstr>Kantoorthema</vt:lpstr>
      <vt:lpstr>AI Evolution  Past –Present - Future Timeline</vt:lpstr>
      <vt:lpstr>Objective</vt:lpstr>
      <vt:lpstr>Materials Required</vt:lpstr>
      <vt:lpstr>Step 1: Preparation </vt:lpstr>
      <vt:lpstr>Step 2: Introduction </vt:lpstr>
      <vt:lpstr>Step 3: Individual Reflection </vt:lpstr>
      <vt:lpstr>Step 4: Sharing &amp; Group Discussion</vt:lpstr>
      <vt:lpstr>Step 5: Summary &amp; Reflection </vt:lpstr>
      <vt:lpstr>Interactive Timeline Layout</vt:lpstr>
      <vt:lpstr>AI Evolution  Past –Present - Future 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Freriks AE, Anna</dc:creator>
  <cp:lastModifiedBy>Daithí O Murchú</cp:lastModifiedBy>
  <cp:revision>56</cp:revision>
  <dcterms:created xsi:type="dcterms:W3CDTF">2023-10-19T10:15:35Z</dcterms:created>
  <dcterms:modified xsi:type="dcterms:W3CDTF">2025-07-01T22:59:38Z</dcterms:modified>
</cp:coreProperties>
</file>