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316" r:id="rId3"/>
    <p:sldId id="317" r:id="rId4"/>
    <p:sldId id="328" r:id="rId5"/>
    <p:sldId id="318" r:id="rId6"/>
    <p:sldId id="319" r:id="rId7"/>
    <p:sldId id="320" r:id="rId8"/>
    <p:sldId id="321" r:id="rId9"/>
    <p:sldId id="322" r:id="rId10"/>
    <p:sldId id="323" r:id="rId11"/>
    <p:sldId id="324" r:id="rId12"/>
    <p:sldId id="325" r:id="rId13"/>
    <p:sldId id="326" r:id="rId14"/>
    <p:sldId id="327" r:id="rId15"/>
    <p:sldId id="329" r:id="rId16"/>
  </p:sldIdLst>
  <p:sldSz cx="12192000" cy="6858000"/>
  <p:notesSz cx="6858000" cy="9144000"/>
  <p:embeddedFontLst>
    <p:embeddedFont>
      <p:font typeface="Century Gothic" panose="020B050202020202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jh3k/YRH8DCVYRQtbs5PJzd8tN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660"/>
  </p:normalViewPr>
  <p:slideViewPr>
    <p:cSldViewPr snapToGrid="0">
      <p:cViewPr>
        <p:scale>
          <a:sx n="62" d="100"/>
          <a:sy n="62" d="100"/>
        </p:scale>
        <p:origin x="811"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font" Target="fonts/font2.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8"/>
        <p:cNvGrpSpPr/>
        <p:nvPr/>
      </p:nvGrpSpPr>
      <p:grpSpPr>
        <a:xfrm>
          <a:off x="0" y="0"/>
          <a:ext cx="0" cy="0"/>
          <a:chOff x="0" y="0"/>
          <a:chExt cx="0" cy="0"/>
        </a:xfrm>
      </p:grpSpPr>
      <p:pic>
        <p:nvPicPr>
          <p:cNvPr id="9" name="Google Shape;9;p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 name="Google Shape;10;p6"/>
          <p:cNvSpPr txBox="1">
            <a:spLocks noGrp="1"/>
          </p:cNvSpPr>
          <p:nvPr>
            <p:ph type="ctrTitle"/>
          </p:nvPr>
        </p:nvSpPr>
        <p:spPr>
          <a:xfrm>
            <a:off x="2922104" y="1049217"/>
            <a:ext cx="6679095"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000"/>
              <a:buFont typeface="Century Gothic"/>
              <a:buNone/>
              <a:defRPr sz="7000"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 name="Google Shape;11;p6"/>
          <p:cNvSpPr txBox="1">
            <a:spLocks noGrp="1"/>
          </p:cNvSpPr>
          <p:nvPr>
            <p:ph type="subTitle" idx="1"/>
          </p:nvPr>
        </p:nvSpPr>
        <p:spPr>
          <a:xfrm>
            <a:off x="2922105" y="3665296"/>
            <a:ext cx="6679095"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500"/>
              <a:buNone/>
              <a:defRPr sz="25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el en object" type="obj">
  <p:cSld name="OBJECT">
    <p:spTree>
      <p:nvGrpSpPr>
        <p:cNvPr id="1" name="Shape 22"/>
        <p:cNvGrpSpPr/>
        <p:nvPr/>
      </p:nvGrpSpPr>
      <p:grpSpPr>
        <a:xfrm>
          <a:off x="0" y="0"/>
          <a:ext cx="0" cy="0"/>
          <a:chOff x="0" y="0"/>
          <a:chExt cx="0" cy="0"/>
        </a:xfrm>
      </p:grpSpPr>
      <p:pic>
        <p:nvPicPr>
          <p:cNvPr id="23" name="Google Shape;23;p10"/>
          <p:cNvPicPr preferRelativeResize="0"/>
          <p:nvPr/>
        </p:nvPicPr>
        <p:blipFill rotWithShape="1">
          <a:blip r:embed="rId2">
            <a:alphaModFix/>
          </a:blip>
          <a:srcRect/>
          <a:stretch/>
        </p:blipFill>
        <p:spPr>
          <a:xfrm>
            <a:off x="0" y="14068"/>
            <a:ext cx="12192000" cy="6858000"/>
          </a:xfrm>
          <a:prstGeom prst="rect">
            <a:avLst/>
          </a:prstGeom>
          <a:noFill/>
          <a:ln>
            <a:noFill/>
          </a:ln>
        </p:spPr>
      </p:pic>
      <p:sp>
        <p:nvSpPr>
          <p:cNvPr id="24" name="Google Shape;24;p10"/>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0"/>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el en object">
  <p:cSld name="2_Titel en object">
    <p:spTree>
      <p:nvGrpSpPr>
        <p:cNvPr id="1" name="Shape 26"/>
        <p:cNvGrpSpPr/>
        <p:nvPr/>
      </p:nvGrpSpPr>
      <p:grpSpPr>
        <a:xfrm>
          <a:off x="0" y="0"/>
          <a:ext cx="0" cy="0"/>
          <a:chOff x="0" y="0"/>
          <a:chExt cx="0" cy="0"/>
        </a:xfrm>
      </p:grpSpPr>
      <p:pic>
        <p:nvPicPr>
          <p:cNvPr id="27" name="Google Shape;27;p1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8" name="Google Shape;28;p11"/>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1"/>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 en object">
  <p:cSld name="Titel en object">
    <p:spTree>
      <p:nvGrpSpPr>
        <p:cNvPr id="1" name="Shape 30"/>
        <p:cNvGrpSpPr/>
        <p:nvPr/>
      </p:nvGrpSpPr>
      <p:grpSpPr>
        <a:xfrm>
          <a:off x="0" y="0"/>
          <a:ext cx="0" cy="0"/>
          <a:chOff x="0" y="0"/>
          <a:chExt cx="0" cy="0"/>
        </a:xfrm>
      </p:grpSpPr>
      <p:pic>
        <p:nvPicPr>
          <p:cNvPr id="31" name="Google Shape;31;p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2" name="Google Shape;32;p12"/>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2"/>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Titel en object">
  <p:cSld name="3_Titel en object">
    <p:spTree>
      <p:nvGrpSpPr>
        <p:cNvPr id="1" name="Shape 34"/>
        <p:cNvGrpSpPr/>
        <p:nvPr/>
      </p:nvGrpSpPr>
      <p:grpSpPr>
        <a:xfrm>
          <a:off x="0" y="0"/>
          <a:ext cx="0" cy="0"/>
          <a:chOff x="0" y="0"/>
          <a:chExt cx="0" cy="0"/>
        </a:xfrm>
      </p:grpSpPr>
      <p:pic>
        <p:nvPicPr>
          <p:cNvPr id="35" name="Google Shape;35;p13"/>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36" name="Google Shape;36;p13"/>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3"/>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_Titel en object">
  <p:cSld name="4_Titel en object">
    <p:spTree>
      <p:nvGrpSpPr>
        <p:cNvPr id="1" name="Shape 38"/>
        <p:cNvGrpSpPr/>
        <p:nvPr/>
      </p:nvGrpSpPr>
      <p:grpSpPr>
        <a:xfrm>
          <a:off x="0" y="0"/>
          <a:ext cx="0" cy="0"/>
          <a:chOff x="0" y="0"/>
          <a:chExt cx="0" cy="0"/>
        </a:xfrm>
      </p:grpSpPr>
      <p:pic>
        <p:nvPicPr>
          <p:cNvPr id="39" name="Google Shape;39;p14"/>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0" name="Google Shape;40;p14"/>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4"/>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Titel en object">
  <p:cSld name="5_Titel en object">
    <p:spTree>
      <p:nvGrpSpPr>
        <p:cNvPr id="1" name="Shape 42"/>
        <p:cNvGrpSpPr/>
        <p:nvPr/>
      </p:nvGrpSpPr>
      <p:grpSpPr>
        <a:xfrm>
          <a:off x="0" y="0"/>
          <a:ext cx="0" cy="0"/>
          <a:chOff x="0" y="0"/>
          <a:chExt cx="0" cy="0"/>
        </a:xfrm>
      </p:grpSpPr>
      <p:pic>
        <p:nvPicPr>
          <p:cNvPr id="43" name="Google Shape;43;p1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4" name="Google Shape;44;p15"/>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5"/>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6_Titel en object">
  <p:cSld name="6_Titel en object">
    <p:spTree>
      <p:nvGrpSpPr>
        <p:cNvPr id="1" name="Shape 46"/>
        <p:cNvGrpSpPr/>
        <p:nvPr/>
      </p:nvGrpSpPr>
      <p:grpSpPr>
        <a:xfrm>
          <a:off x="0" y="0"/>
          <a:ext cx="0" cy="0"/>
          <a:chOff x="0" y="0"/>
          <a:chExt cx="0" cy="0"/>
        </a:xfrm>
      </p:grpSpPr>
      <p:pic>
        <p:nvPicPr>
          <p:cNvPr id="47" name="Google Shape;47;p16"/>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8" name="Google Shape;48;p16"/>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16"/>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7_Titel en object">
  <p:cSld name="7_Titel en object">
    <p:spTree>
      <p:nvGrpSpPr>
        <p:cNvPr id="1" name="Shape 50"/>
        <p:cNvGrpSpPr/>
        <p:nvPr/>
      </p:nvGrpSpPr>
      <p:grpSpPr>
        <a:xfrm>
          <a:off x="0" y="0"/>
          <a:ext cx="0" cy="0"/>
          <a:chOff x="0" y="0"/>
          <a:chExt cx="0" cy="0"/>
        </a:xfrm>
      </p:grpSpPr>
      <p:pic>
        <p:nvPicPr>
          <p:cNvPr id="51" name="Google Shape;51;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2" name="Google Shape;52;p17"/>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7"/>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8_Titel en object">
  <p:cSld name="8_Titel en object">
    <p:spTree>
      <p:nvGrpSpPr>
        <p:cNvPr id="1" name="Shape 54"/>
        <p:cNvGrpSpPr/>
        <p:nvPr/>
      </p:nvGrpSpPr>
      <p:grpSpPr>
        <a:xfrm>
          <a:off x="0" y="0"/>
          <a:ext cx="0" cy="0"/>
          <a:chOff x="0" y="0"/>
          <a:chExt cx="0" cy="0"/>
        </a:xfrm>
      </p:grpSpPr>
      <p:pic>
        <p:nvPicPr>
          <p:cNvPr id="55" name="Google Shape;55;p1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6" name="Google Shape;56;p18"/>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8"/>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1_Titel en object">
  <p:cSld name="11_Titel en object">
    <p:spTree>
      <p:nvGrpSpPr>
        <p:cNvPr id="1" name="Shape 58"/>
        <p:cNvGrpSpPr/>
        <p:nvPr/>
      </p:nvGrpSpPr>
      <p:grpSpPr>
        <a:xfrm>
          <a:off x="0" y="0"/>
          <a:ext cx="0" cy="0"/>
          <a:chOff x="0" y="0"/>
          <a:chExt cx="0" cy="0"/>
        </a:xfrm>
      </p:grpSpPr>
      <p:pic>
        <p:nvPicPr>
          <p:cNvPr id="59" name="Google Shape;59;p19"/>
          <p:cNvPicPr preferRelativeResize="0"/>
          <p:nvPr/>
        </p:nvPicPr>
        <p:blipFill rotWithShape="1">
          <a:blip r:embed="rId2">
            <a:alphaModFix/>
          </a:blip>
          <a:srcRect/>
          <a:stretch/>
        </p:blipFill>
        <p:spPr>
          <a:xfrm>
            <a:off x="0" y="-1"/>
            <a:ext cx="12192002" cy="6858001"/>
          </a:xfrm>
          <a:prstGeom prst="rect">
            <a:avLst/>
          </a:prstGeom>
          <a:noFill/>
          <a:ln>
            <a:noFill/>
          </a:ln>
        </p:spPr>
      </p:pic>
      <p:sp>
        <p:nvSpPr>
          <p:cNvPr id="60" name="Google Shape;60;p19"/>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9"/>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2_Titel en object">
  <p:cSld name="12_Titel en object">
    <p:spTree>
      <p:nvGrpSpPr>
        <p:cNvPr id="1" name="Shape 62"/>
        <p:cNvGrpSpPr/>
        <p:nvPr/>
      </p:nvGrpSpPr>
      <p:grpSpPr>
        <a:xfrm>
          <a:off x="0" y="0"/>
          <a:ext cx="0" cy="0"/>
          <a:chOff x="0" y="0"/>
          <a:chExt cx="0" cy="0"/>
        </a:xfrm>
      </p:grpSpPr>
      <p:pic>
        <p:nvPicPr>
          <p:cNvPr id="63" name="Google Shape;63;p20"/>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64" name="Google Shape;64;p20"/>
          <p:cNvSpPr txBox="1">
            <a:spLocks noGrp="1"/>
          </p:cNvSpPr>
          <p:nvPr>
            <p:ph type="title"/>
          </p:nvPr>
        </p:nvSpPr>
        <p:spPr>
          <a:xfrm>
            <a:off x="838200" y="568325"/>
            <a:ext cx="55372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0"/>
          <p:cNvSpPr txBox="1">
            <a:spLocks noGrp="1"/>
          </p:cNvSpPr>
          <p:nvPr>
            <p:ph type="body" idx="1"/>
          </p:nvPr>
        </p:nvSpPr>
        <p:spPr>
          <a:xfrm>
            <a:off x="838200" y="2028825"/>
            <a:ext cx="55372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ynapses-academies.eu/" TargetMode="Externa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ai4edu.e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ynapses-academies.eu/" TargetMode="External"/><Relationship Id="rId1" Type="http://schemas.openxmlformats.org/officeDocument/2006/relationships/slideLayout" Target="../slideLayouts/slideLayout1.xm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7296" y="1512228"/>
            <a:ext cx="9597408" cy="2421464"/>
          </a:xfrm>
        </p:spPr>
        <p:txBody>
          <a:bodyPr>
            <a:normAutofit fontScale="90000"/>
          </a:bodyPr>
          <a:lstStyle/>
          <a:p>
            <a:r>
              <a:rPr lang="en-GB" dirty="0">
                <a:solidFill>
                  <a:srgbClr val="FFFF00"/>
                </a:solidFill>
              </a:rPr>
              <a:t>AI Governance &amp; Strategy in Education</a:t>
            </a:r>
            <a:br>
              <a:rPr lang="en-IE" dirty="0"/>
            </a:br>
            <a:br>
              <a:rPr lang="en-IE" dirty="0"/>
            </a:br>
            <a:endParaRPr dirty="0"/>
          </a:p>
        </p:txBody>
      </p:sp>
      <p:sp>
        <p:nvSpPr>
          <p:cNvPr id="3" name="Subtitle 2"/>
          <p:cNvSpPr>
            <a:spLocks noGrp="1"/>
          </p:cNvSpPr>
          <p:nvPr>
            <p:ph type="subTitle" idx="1"/>
          </p:nvPr>
        </p:nvSpPr>
        <p:spPr>
          <a:xfrm>
            <a:off x="1646577" y="2601119"/>
            <a:ext cx="8458468" cy="1655762"/>
          </a:xfrm>
        </p:spPr>
        <p:txBody>
          <a:bodyPr>
            <a:normAutofit fontScale="92500" lnSpcReduction="10000"/>
          </a:bodyPr>
          <a:lstStyle/>
          <a:p>
            <a:r>
              <a:rPr lang="en-US" dirty="0"/>
              <a:t>Empowering School Leaders in the Age of Artificial Intelligence</a:t>
            </a:r>
          </a:p>
          <a:p>
            <a:r>
              <a:rPr lang="en-IE" dirty="0"/>
              <a:t>Marathon Greece </a:t>
            </a:r>
            <a:r>
              <a:rPr dirty="0"/>
              <a:t>2025</a:t>
            </a:r>
            <a:endParaRPr lang="en-IE" dirty="0"/>
          </a:p>
          <a:p>
            <a:r>
              <a:rPr lang="en-IE" dirty="0" err="1"/>
              <a:t>Dr.</a:t>
            </a:r>
            <a:r>
              <a:rPr lang="en-IE" dirty="0"/>
              <a:t> Daithí Ó Murchú</a:t>
            </a:r>
            <a:endParaRPr dirty="0"/>
          </a:p>
        </p:txBody>
      </p:sp>
      <p:sp>
        <p:nvSpPr>
          <p:cNvPr id="6" name="Google Shape;134;p27">
            <a:extLst>
              <a:ext uri="{FF2B5EF4-FFF2-40B4-BE49-F238E27FC236}">
                <a16:creationId xmlns:a16="http://schemas.microsoft.com/office/drawing/2014/main" id="{0AD6DAE5-6A8B-486B-88DF-7B3BA9356F36}"/>
              </a:ext>
            </a:extLst>
          </p:cNvPr>
          <p:cNvSpPr/>
          <p:nvPr/>
        </p:nvSpPr>
        <p:spPr>
          <a:xfrm>
            <a:off x="8068962" y="4348191"/>
            <a:ext cx="3442063" cy="20512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defTabSz="1219170">
              <a:tabLst>
                <a:tab pos="0" algn="l"/>
              </a:tabLst>
            </a:pPr>
            <a:r>
              <a:rPr lang="en-GB" sz="1333" spc="-1" dirty="0">
                <a:solidFill>
                  <a:srgbClr val="FFFF00"/>
                </a:solidFill>
                <a:latin typeface="Arial"/>
                <a:hlinkClick r:id="rId2">
                  <a:extLst>
                    <a:ext uri="{A12FA001-AC4F-418D-AE19-62706E023703}">
                      <ahyp:hlinkClr xmlns:ahyp="http://schemas.microsoft.com/office/drawing/2018/hyperlinkcolor" val="tx"/>
                    </a:ext>
                  </a:extLst>
                </a:hlinkClick>
              </a:rPr>
              <a:t>https://synapses-academies.eu/</a:t>
            </a:r>
            <a:endParaRPr lang="en-US" sz="1333" spc="-1" dirty="0">
              <a:solidFill>
                <a:srgbClr val="FFFF00"/>
              </a:solidFill>
              <a:latin typeface="OpenSymbol"/>
            </a:endParaRPr>
          </a:p>
        </p:txBody>
      </p:sp>
      <p:pic>
        <p:nvPicPr>
          <p:cNvPr id="7" name="Picture 2" descr="I·HE2025: Innovating Higher Education Conference">
            <a:extLst>
              <a:ext uri="{FF2B5EF4-FFF2-40B4-BE49-F238E27FC236}">
                <a16:creationId xmlns:a16="http://schemas.microsoft.com/office/drawing/2014/main" id="{9CFFFA3A-DCFF-4DC8-927C-BCB97DA2AC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3549" y="4995847"/>
            <a:ext cx="3047080" cy="6094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FACD62C-A284-4E3D-A055-36DE07BB07EA}"/>
              </a:ext>
            </a:extLst>
          </p:cNvPr>
          <p:cNvSpPr txBox="1"/>
          <p:nvPr/>
        </p:nvSpPr>
        <p:spPr>
          <a:xfrm>
            <a:off x="8068962" y="5846816"/>
            <a:ext cx="4072166" cy="938719"/>
          </a:xfrm>
          <a:prstGeom prst="rect">
            <a:avLst/>
          </a:prstGeom>
          <a:noFill/>
        </p:spPr>
        <p:txBody>
          <a:bodyPr wrap="square" rtlCol="0">
            <a:spAutoFit/>
          </a:bodyPr>
          <a:lstStyle/>
          <a:p>
            <a:r>
              <a:rPr lang="en-US" sz="1100" b="0" i="0" dirty="0">
                <a:solidFill>
                  <a:schemeClr val="bg1"/>
                </a:solidFill>
                <a:effectLst/>
                <a:latin typeface="Inter"/>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100" dirty="0">
              <a:solidFill>
                <a:schemeClr val="bg1"/>
              </a:solidFill>
            </a:endParaRPr>
          </a:p>
        </p:txBody>
      </p:sp>
      <p:pic>
        <p:nvPicPr>
          <p:cNvPr id="9" name="Picture 8">
            <a:extLst>
              <a:ext uri="{FF2B5EF4-FFF2-40B4-BE49-F238E27FC236}">
                <a16:creationId xmlns:a16="http://schemas.microsoft.com/office/drawing/2014/main" id="{51FBA63F-854C-4F68-8D22-C15764A11D8C}"/>
              </a:ext>
            </a:extLst>
          </p:cNvPr>
          <p:cNvPicPr>
            <a:picLocks noChangeAspect="1"/>
          </p:cNvPicPr>
          <p:nvPr/>
        </p:nvPicPr>
        <p:blipFill>
          <a:blip r:embed="rId4"/>
          <a:stretch>
            <a:fillRect/>
          </a:stretch>
        </p:blipFill>
        <p:spPr>
          <a:xfrm>
            <a:off x="63227" y="48989"/>
            <a:ext cx="2000352" cy="6230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Setting the Stage</a:t>
            </a:r>
          </a:p>
        </p:txBody>
      </p:sp>
      <p:sp>
        <p:nvSpPr>
          <p:cNvPr id="3" name="Content Placeholder 2"/>
          <p:cNvSpPr>
            <a:spLocks noGrp="1"/>
          </p:cNvSpPr>
          <p:nvPr>
            <p:ph idx="1"/>
          </p:nvPr>
        </p:nvSpPr>
        <p:spPr/>
        <p:txBody>
          <a:bodyPr/>
          <a:lstStyle/>
          <a:p>
            <a:r>
              <a:t>"AI won’t replace teachers, but teachers who use AI will replace those who don’t."</a:t>
            </a:r>
          </a:p>
          <a:p>
            <a:endParaRPr/>
          </a:p>
          <a:p>
            <a:r>
              <a:t>Why governance and strategy matter now</a:t>
            </a:r>
          </a:p>
          <a:p>
            <a:r>
              <a:t>Are we leading or lagging?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EU AI Act: What School Leaders Should Know</a:t>
            </a:r>
          </a:p>
        </p:txBody>
      </p:sp>
      <p:sp>
        <p:nvSpPr>
          <p:cNvPr id="3" name="Content Placeholder 2"/>
          <p:cNvSpPr>
            <a:spLocks noGrp="1"/>
          </p:cNvSpPr>
          <p:nvPr>
            <p:ph idx="1"/>
          </p:nvPr>
        </p:nvSpPr>
        <p:spPr/>
        <p:txBody>
          <a:bodyPr/>
          <a:lstStyle/>
          <a:p>
            <a:r>
              <a:t>• Key dates for education (2025–2026)</a:t>
            </a:r>
          </a:p>
          <a:p>
            <a:r>
              <a:t>• AI in education = High-Risk</a:t>
            </a:r>
          </a:p>
          <a:p>
            <a:r>
              <a:t>• Obligations: Transparency, risk mitigation, documentation</a:t>
            </a:r>
          </a:p>
          <a:p>
            <a:r>
              <a:t>• Examples: TeacherMate, StudyBuddy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Risk-Based Classification</a:t>
            </a:r>
          </a:p>
        </p:txBody>
      </p:sp>
      <p:sp>
        <p:nvSpPr>
          <p:cNvPr id="3" name="Content Placeholder 2"/>
          <p:cNvSpPr>
            <a:spLocks noGrp="1"/>
          </p:cNvSpPr>
          <p:nvPr>
            <p:ph idx="1"/>
          </p:nvPr>
        </p:nvSpPr>
        <p:spPr>
          <a:xfrm>
            <a:off x="0" y="1708728"/>
            <a:ext cx="6567615" cy="3332816"/>
          </a:xfrm>
        </p:spPr>
        <p:txBody>
          <a:bodyPr/>
          <a:lstStyle/>
          <a:p>
            <a:pPr marL="685800" indent="-457200">
              <a:buFont typeface="Arial" panose="020B0604020202020204" pitchFamily="34" charset="0"/>
              <a:buChar char="•"/>
            </a:pPr>
            <a:r>
              <a:rPr dirty="0"/>
              <a:t>Unacceptable: Banned</a:t>
            </a:r>
          </a:p>
          <a:p>
            <a:pPr marL="685800" indent="-457200">
              <a:buFont typeface="Arial" panose="020B0604020202020204" pitchFamily="34" charset="0"/>
              <a:buChar char="•"/>
            </a:pPr>
            <a:r>
              <a:rPr dirty="0"/>
              <a:t>High Risk: Education, Heal</a:t>
            </a:r>
            <a:r>
              <a:rPr lang="en-IE" dirty="0"/>
              <a:t>t</a:t>
            </a:r>
            <a:r>
              <a:rPr dirty="0"/>
              <a:t>h</a:t>
            </a:r>
          </a:p>
          <a:p>
            <a:pPr marL="685800" indent="-457200">
              <a:buFont typeface="Arial" panose="020B0604020202020204" pitchFamily="34" charset="0"/>
              <a:buChar char="•"/>
            </a:pPr>
            <a:r>
              <a:rPr dirty="0"/>
              <a:t>Limited: Chatbots</a:t>
            </a:r>
          </a:p>
          <a:p>
            <a:pPr marL="685800" indent="-457200">
              <a:buFont typeface="Arial" panose="020B0604020202020204" pitchFamily="34" charset="0"/>
              <a:buChar char="•"/>
            </a:pPr>
            <a:r>
              <a:rPr dirty="0"/>
              <a:t>Minimal: Spam filters</a:t>
            </a:r>
          </a:p>
        </p:txBody>
      </p:sp>
      <p:pic>
        <p:nvPicPr>
          <p:cNvPr id="1028" name="Picture 4" descr="EU AI Act: different risk levels of AI ...">
            <a:extLst>
              <a:ext uri="{FF2B5EF4-FFF2-40B4-BE49-F238E27FC236}">
                <a16:creationId xmlns:a16="http://schemas.microsoft.com/office/drawing/2014/main" id="{725F6BBF-A901-4AC3-AFD6-360E5AFD06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3154" y="1786159"/>
            <a:ext cx="6120504" cy="31779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Articles from EU AI Act</a:t>
            </a:r>
          </a:p>
        </p:txBody>
      </p:sp>
      <p:sp>
        <p:nvSpPr>
          <p:cNvPr id="3" name="Content Placeholder 2"/>
          <p:cNvSpPr>
            <a:spLocks noGrp="1"/>
          </p:cNvSpPr>
          <p:nvPr>
            <p:ph idx="1"/>
          </p:nvPr>
        </p:nvSpPr>
        <p:spPr/>
        <p:txBody>
          <a:bodyPr/>
          <a:lstStyle/>
          <a:p>
            <a:r>
              <a:t>• Article 4: Risk Management</a:t>
            </a:r>
          </a:p>
          <a:p>
            <a:r>
              <a:t>• Article 5: Prohibited Practices</a:t>
            </a:r>
          </a:p>
          <a:p>
            <a:r>
              <a:t>• Article 10: Data Governance</a:t>
            </a:r>
          </a:p>
          <a:p>
            <a:r>
              <a:t>• Article 13: Transparency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Ethical Implications in School Settings</a:t>
            </a:r>
          </a:p>
        </p:txBody>
      </p:sp>
      <p:sp>
        <p:nvSpPr>
          <p:cNvPr id="3" name="Content Placeholder 2"/>
          <p:cNvSpPr>
            <a:spLocks noGrp="1"/>
          </p:cNvSpPr>
          <p:nvPr>
            <p:ph idx="1"/>
          </p:nvPr>
        </p:nvSpPr>
        <p:spPr/>
        <p:txBody>
          <a:bodyPr/>
          <a:lstStyle/>
          <a:p>
            <a:r>
              <a:t>• Surveillance vs. Support</a:t>
            </a:r>
          </a:p>
          <a:p>
            <a:r>
              <a:t>• Bias &amp; Fairness</a:t>
            </a:r>
          </a:p>
          <a:p>
            <a:r>
              <a:t>• Data Privacy (GDPR)</a:t>
            </a:r>
          </a:p>
          <a:p>
            <a:r>
              <a:t>• Human-in-the-loop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881" y="266077"/>
            <a:ext cx="10515600" cy="1325563"/>
          </a:xfrm>
        </p:spPr>
        <p:txBody>
          <a:bodyPr/>
          <a:lstStyle/>
          <a:p>
            <a:r>
              <a:rPr dirty="0"/>
              <a:t>Governance in Practice</a:t>
            </a:r>
          </a:p>
        </p:txBody>
      </p:sp>
      <p:sp>
        <p:nvSpPr>
          <p:cNvPr id="3" name="Content Placeholder 2"/>
          <p:cNvSpPr>
            <a:spLocks noGrp="1"/>
          </p:cNvSpPr>
          <p:nvPr>
            <p:ph idx="1"/>
          </p:nvPr>
        </p:nvSpPr>
        <p:spPr>
          <a:xfrm>
            <a:off x="568411" y="1577803"/>
            <a:ext cx="10076935" cy="4351338"/>
          </a:xfrm>
        </p:spPr>
        <p:txBody>
          <a:bodyPr>
            <a:normAutofit/>
          </a:bodyPr>
          <a:lstStyle/>
          <a:p>
            <a:r>
              <a:rPr b="1" i="1" dirty="0">
                <a:solidFill>
                  <a:srgbClr val="FF0000"/>
                </a:solidFill>
              </a:rPr>
              <a:t>Who is responsible?</a:t>
            </a:r>
          </a:p>
          <a:p>
            <a:r>
              <a:rPr dirty="0"/>
              <a:t>• Board of Management?</a:t>
            </a:r>
          </a:p>
          <a:p>
            <a:r>
              <a:rPr dirty="0"/>
              <a:t>• Principal?</a:t>
            </a:r>
          </a:p>
          <a:p>
            <a:r>
              <a:rPr dirty="0"/>
              <a:t>• Teachers?</a:t>
            </a:r>
          </a:p>
          <a:p>
            <a:r>
              <a:rPr lang="en-IE" dirty="0"/>
              <a:t>                            </a:t>
            </a:r>
            <a:r>
              <a:rPr b="1" i="1" dirty="0">
                <a:solidFill>
                  <a:srgbClr val="FF0000"/>
                </a:solidFill>
              </a:rPr>
              <a:t>AI Governance Pyramid:</a:t>
            </a:r>
          </a:p>
          <a:p>
            <a:r>
              <a:rPr lang="en-IE" dirty="0"/>
              <a:t>                                          </a:t>
            </a:r>
            <a:r>
              <a:rPr dirty="0"/>
              <a:t>• Policy (national)</a:t>
            </a:r>
          </a:p>
          <a:p>
            <a:r>
              <a:rPr lang="en-IE" dirty="0"/>
              <a:t>                                          </a:t>
            </a:r>
            <a:r>
              <a:rPr dirty="0"/>
              <a:t>• Strategy (school)</a:t>
            </a:r>
          </a:p>
          <a:p>
            <a:r>
              <a:rPr lang="en-IE" dirty="0"/>
              <a:t>                                          </a:t>
            </a:r>
            <a:r>
              <a:rPr dirty="0"/>
              <a:t>• Practice (classroom)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02" y="432400"/>
            <a:ext cx="11450595" cy="1325563"/>
          </a:xfrm>
        </p:spPr>
        <p:txBody>
          <a:bodyPr/>
          <a:lstStyle/>
          <a:p>
            <a:r>
              <a:rPr dirty="0"/>
              <a:t>Strategy vs. Policy: Know the Difference</a:t>
            </a:r>
          </a:p>
        </p:txBody>
      </p:sp>
      <p:sp>
        <p:nvSpPr>
          <p:cNvPr id="3" name="Content Placeholder 2"/>
          <p:cNvSpPr>
            <a:spLocks noGrp="1"/>
          </p:cNvSpPr>
          <p:nvPr>
            <p:ph idx="1"/>
          </p:nvPr>
        </p:nvSpPr>
        <p:spPr>
          <a:xfrm>
            <a:off x="838199" y="1658122"/>
            <a:ext cx="10515600" cy="4351338"/>
          </a:xfrm>
        </p:spPr>
        <p:txBody>
          <a:bodyPr/>
          <a:lstStyle/>
          <a:p>
            <a:r>
              <a:rPr dirty="0"/>
              <a:t>• Policy = Compliance</a:t>
            </a:r>
          </a:p>
          <a:p>
            <a:r>
              <a:rPr dirty="0"/>
              <a:t>• Strategy = Innovation</a:t>
            </a:r>
          </a:p>
          <a:p>
            <a:r>
              <a:rPr lang="en-IE" b="1" i="1" dirty="0">
                <a:solidFill>
                  <a:srgbClr val="FF0000"/>
                </a:solidFill>
              </a:rPr>
              <a:t>  </a:t>
            </a:r>
            <a:r>
              <a:rPr b="1" i="1" dirty="0">
                <a:solidFill>
                  <a:srgbClr val="FF0000"/>
                </a:solidFill>
              </a:rPr>
              <a:t>Example:</a:t>
            </a:r>
          </a:p>
          <a:p>
            <a:r>
              <a:rPr lang="en-IE" dirty="0"/>
              <a:t>               </a:t>
            </a:r>
            <a:r>
              <a:rPr dirty="0"/>
              <a:t>• Policy: Align tools with GDPR</a:t>
            </a:r>
          </a:p>
          <a:p>
            <a:r>
              <a:rPr lang="en-IE" dirty="0"/>
              <a:t>               </a:t>
            </a:r>
            <a:r>
              <a:rPr dirty="0"/>
              <a:t>• Strategy: Co-pilot models for SEN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Where Does Your School Stand?</a:t>
            </a:r>
          </a:p>
        </p:txBody>
      </p:sp>
      <p:sp>
        <p:nvSpPr>
          <p:cNvPr id="3" name="Content Placeholder 2"/>
          <p:cNvSpPr>
            <a:spLocks noGrp="1"/>
          </p:cNvSpPr>
          <p:nvPr>
            <p:ph idx="1"/>
          </p:nvPr>
        </p:nvSpPr>
        <p:spPr>
          <a:xfrm>
            <a:off x="838200" y="1682836"/>
            <a:ext cx="10515600" cy="4351338"/>
          </a:xfrm>
        </p:spPr>
        <p:txBody>
          <a:bodyPr/>
          <a:lstStyle/>
          <a:p>
            <a:r>
              <a:rPr b="1" i="1" dirty="0">
                <a:solidFill>
                  <a:srgbClr val="FF0000"/>
                </a:solidFill>
              </a:rPr>
              <a:t>Reflection:</a:t>
            </a:r>
          </a:p>
          <a:p>
            <a:r>
              <a:rPr dirty="0"/>
              <a:t>• AI Policy in place?</a:t>
            </a:r>
          </a:p>
          <a:p>
            <a:r>
              <a:rPr dirty="0"/>
              <a:t>• AI Governance Lead?</a:t>
            </a:r>
          </a:p>
          <a:p>
            <a:r>
              <a:rPr dirty="0"/>
              <a:t>• Teacher AI </a:t>
            </a:r>
            <a:r>
              <a:rPr lang="en-IE" dirty="0"/>
              <a:t>CPD/PD </a:t>
            </a:r>
            <a:r>
              <a:rPr dirty="0"/>
              <a:t>training?</a:t>
            </a:r>
          </a:p>
          <a:p>
            <a:r>
              <a:rPr dirty="0"/>
              <a:t>• Parent consultation?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Evolving Teacher Roles in AI Context</a:t>
            </a:r>
          </a:p>
        </p:txBody>
      </p:sp>
      <p:sp>
        <p:nvSpPr>
          <p:cNvPr id="3" name="Content Placeholder 2"/>
          <p:cNvSpPr>
            <a:spLocks noGrp="1"/>
          </p:cNvSpPr>
          <p:nvPr>
            <p:ph idx="1"/>
          </p:nvPr>
        </p:nvSpPr>
        <p:spPr>
          <a:xfrm>
            <a:off x="652849" y="1540733"/>
            <a:ext cx="10515600" cy="4351338"/>
          </a:xfrm>
        </p:spPr>
        <p:txBody>
          <a:bodyPr/>
          <a:lstStyle/>
          <a:p>
            <a:r>
              <a:rPr dirty="0"/>
              <a:t>From Instructor → Facilitator → Designer → Curator</a:t>
            </a:r>
          </a:p>
          <a:p>
            <a:r>
              <a:rPr b="1" i="1" dirty="0">
                <a:solidFill>
                  <a:srgbClr val="FF0000"/>
                </a:solidFill>
              </a:rPr>
              <a:t>Teachers as</a:t>
            </a:r>
            <a:r>
              <a:rPr dirty="0"/>
              <a:t>:</a:t>
            </a:r>
          </a:p>
          <a:p>
            <a:r>
              <a:rPr dirty="0"/>
              <a:t>• AI Mediators</a:t>
            </a:r>
          </a:p>
          <a:p>
            <a:r>
              <a:rPr dirty="0"/>
              <a:t>• Prompt Engineers</a:t>
            </a:r>
          </a:p>
          <a:p>
            <a:r>
              <a:rPr dirty="0"/>
              <a:t>• Ethical Guides</a:t>
            </a:r>
          </a:p>
          <a:p>
            <a:r>
              <a:rPr dirty="0"/>
              <a:t>• Human Touchpoints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8325"/>
            <a:ext cx="11353800" cy="1325563"/>
          </a:xfrm>
        </p:spPr>
        <p:txBody>
          <a:bodyPr/>
          <a:lstStyle/>
          <a:p>
            <a:r>
              <a:rPr dirty="0"/>
              <a:t>Next Steps: What Can Leaders Do Now?</a:t>
            </a:r>
          </a:p>
        </p:txBody>
      </p:sp>
      <p:sp>
        <p:nvSpPr>
          <p:cNvPr id="3" name="Content Placeholder 2"/>
          <p:cNvSpPr>
            <a:spLocks noGrp="1"/>
          </p:cNvSpPr>
          <p:nvPr>
            <p:ph idx="1"/>
          </p:nvPr>
        </p:nvSpPr>
        <p:spPr/>
        <p:txBody>
          <a:bodyPr/>
          <a:lstStyle/>
          <a:p>
            <a:r>
              <a:t>• Appoint AI Governance Lead</a:t>
            </a:r>
          </a:p>
          <a:p>
            <a:r>
              <a:t>• Co-design AI Strategy</a:t>
            </a:r>
          </a:p>
          <a:p>
            <a:r>
              <a:t>• Build Capacity (AI Literacy)</a:t>
            </a:r>
          </a:p>
          <a:p>
            <a:r>
              <a:t>• Engage Parents &amp; Students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Resources &amp; Support</a:t>
            </a:r>
          </a:p>
        </p:txBody>
      </p:sp>
      <p:sp>
        <p:nvSpPr>
          <p:cNvPr id="3" name="Content Placeholder 2"/>
          <p:cNvSpPr>
            <a:spLocks noGrp="1"/>
          </p:cNvSpPr>
          <p:nvPr>
            <p:ph idx="1"/>
          </p:nvPr>
        </p:nvSpPr>
        <p:spPr>
          <a:xfrm>
            <a:off x="838200" y="1633409"/>
            <a:ext cx="10515600" cy="4351338"/>
          </a:xfrm>
        </p:spPr>
        <p:txBody>
          <a:bodyPr/>
          <a:lstStyle/>
          <a:p>
            <a:r>
              <a:rPr dirty="0"/>
              <a:t>• EU AI Act Summary (QR Link)</a:t>
            </a:r>
          </a:p>
          <a:p>
            <a:r>
              <a:rPr dirty="0"/>
              <a:t>• UNESCO AI </a:t>
            </a:r>
            <a:r>
              <a:rPr dirty="0" err="1"/>
              <a:t>Competenc</a:t>
            </a:r>
            <a:r>
              <a:rPr lang="en-IE" dirty="0" err="1"/>
              <a:t>ies</a:t>
            </a:r>
            <a:r>
              <a:rPr lang="en-IE" dirty="0"/>
              <a:t> Teachers/Students</a:t>
            </a:r>
            <a:endParaRPr dirty="0"/>
          </a:p>
          <a:p>
            <a:r>
              <a:rPr dirty="0"/>
              <a:t>• AI4EDU: </a:t>
            </a:r>
            <a:r>
              <a:rPr dirty="0" err="1"/>
              <a:t>studymate</a:t>
            </a:r>
            <a:r>
              <a:rPr dirty="0"/>
              <a:t> | </a:t>
            </a:r>
            <a:r>
              <a:rPr dirty="0" err="1"/>
              <a:t>teachermate</a:t>
            </a:r>
            <a:endParaRPr lang="en-IE" dirty="0"/>
          </a:p>
          <a:p>
            <a:r>
              <a:rPr lang="en-IE" dirty="0"/>
              <a:t> </a:t>
            </a:r>
            <a:r>
              <a:rPr lang="en-IE" dirty="0">
                <a:hlinkClick r:id="rId2"/>
              </a:rPr>
              <a:t>www.ai4edu.eu</a:t>
            </a:r>
            <a:r>
              <a:rPr lang="en-IE" dirty="0"/>
              <a:t> </a:t>
            </a:r>
            <a:endParaRPr dirty="0"/>
          </a:p>
          <a:p>
            <a:r>
              <a:rPr dirty="0"/>
              <a:t>• synapsesacademy.eu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Call to Action</a:t>
            </a:r>
          </a:p>
        </p:txBody>
      </p:sp>
      <p:sp>
        <p:nvSpPr>
          <p:cNvPr id="3" name="Content Placeholder 2"/>
          <p:cNvSpPr>
            <a:spLocks noGrp="1"/>
          </p:cNvSpPr>
          <p:nvPr>
            <p:ph idx="1"/>
          </p:nvPr>
        </p:nvSpPr>
        <p:spPr/>
        <p:txBody>
          <a:bodyPr/>
          <a:lstStyle/>
          <a:p>
            <a:r>
              <a:rPr dirty="0"/>
              <a:t>“Schools that govern AI ethically will shape futures responsibly.”</a:t>
            </a:r>
          </a:p>
          <a:p>
            <a:endParaRPr dirty="0"/>
          </a:p>
          <a:p>
            <a:r>
              <a:rPr dirty="0"/>
              <a:t>Be the AI leader your school needs.</a:t>
            </a:r>
          </a:p>
          <a:p>
            <a:r>
              <a:rPr dirty="0"/>
              <a:t>Join AI4EDU &amp; Synapses movement.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Q&amp;A or Reflection Prompt</a:t>
            </a:r>
          </a:p>
        </p:txBody>
      </p:sp>
      <p:sp>
        <p:nvSpPr>
          <p:cNvPr id="3" name="Content Placeholder 2"/>
          <p:cNvSpPr>
            <a:spLocks noGrp="1"/>
          </p:cNvSpPr>
          <p:nvPr>
            <p:ph idx="1"/>
          </p:nvPr>
        </p:nvSpPr>
        <p:spPr/>
        <p:txBody>
          <a:bodyPr/>
          <a:lstStyle/>
          <a:p>
            <a:r>
              <a:rPr dirty="0"/>
              <a:t>What will you do in the next 30 days to advance AI governance in your school?</a:t>
            </a:r>
          </a:p>
          <a:p>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7296" y="1512228"/>
            <a:ext cx="9597408" cy="2421464"/>
          </a:xfrm>
        </p:spPr>
        <p:txBody>
          <a:bodyPr>
            <a:normAutofit fontScale="90000"/>
          </a:bodyPr>
          <a:lstStyle/>
          <a:p>
            <a:r>
              <a:rPr lang="en-GB" dirty="0">
                <a:solidFill>
                  <a:srgbClr val="FFFF00"/>
                </a:solidFill>
              </a:rPr>
              <a:t>AI Governance &amp; Strategy in Education</a:t>
            </a:r>
            <a:br>
              <a:rPr lang="en-IE" dirty="0"/>
            </a:br>
            <a:br>
              <a:rPr lang="en-IE" dirty="0"/>
            </a:br>
            <a:endParaRPr dirty="0"/>
          </a:p>
        </p:txBody>
      </p:sp>
      <p:sp>
        <p:nvSpPr>
          <p:cNvPr id="3" name="Subtitle 2"/>
          <p:cNvSpPr>
            <a:spLocks noGrp="1"/>
          </p:cNvSpPr>
          <p:nvPr>
            <p:ph type="subTitle" idx="1"/>
          </p:nvPr>
        </p:nvSpPr>
        <p:spPr>
          <a:xfrm>
            <a:off x="1646577" y="2601119"/>
            <a:ext cx="8458468" cy="1655762"/>
          </a:xfrm>
        </p:spPr>
        <p:txBody>
          <a:bodyPr>
            <a:normAutofit fontScale="92500" lnSpcReduction="10000"/>
          </a:bodyPr>
          <a:lstStyle/>
          <a:p>
            <a:r>
              <a:rPr lang="en-US" dirty="0"/>
              <a:t>Empowering School Leaders in the Age of Artificial Intelligence</a:t>
            </a:r>
          </a:p>
          <a:p>
            <a:r>
              <a:rPr lang="en-IE" dirty="0"/>
              <a:t>Marathon Greece </a:t>
            </a:r>
            <a:r>
              <a:rPr dirty="0"/>
              <a:t>2025</a:t>
            </a:r>
            <a:endParaRPr lang="en-IE" dirty="0"/>
          </a:p>
          <a:p>
            <a:r>
              <a:rPr lang="en-IE" dirty="0" err="1"/>
              <a:t>Dr.</a:t>
            </a:r>
            <a:r>
              <a:rPr lang="en-IE" dirty="0"/>
              <a:t> Daithí Ó Murchú</a:t>
            </a:r>
            <a:endParaRPr dirty="0"/>
          </a:p>
        </p:txBody>
      </p:sp>
      <p:sp>
        <p:nvSpPr>
          <p:cNvPr id="6" name="Google Shape;134;p27">
            <a:extLst>
              <a:ext uri="{FF2B5EF4-FFF2-40B4-BE49-F238E27FC236}">
                <a16:creationId xmlns:a16="http://schemas.microsoft.com/office/drawing/2014/main" id="{0AD6DAE5-6A8B-486B-88DF-7B3BA9356F36}"/>
              </a:ext>
            </a:extLst>
          </p:cNvPr>
          <p:cNvSpPr/>
          <p:nvPr/>
        </p:nvSpPr>
        <p:spPr>
          <a:xfrm>
            <a:off x="8068962" y="4348191"/>
            <a:ext cx="3442063" cy="20512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defTabSz="1219170">
              <a:tabLst>
                <a:tab pos="0" algn="l"/>
              </a:tabLst>
            </a:pPr>
            <a:r>
              <a:rPr lang="en-GB" sz="1333" spc="-1" dirty="0">
                <a:solidFill>
                  <a:srgbClr val="FFFF00"/>
                </a:solidFill>
                <a:latin typeface="Arial"/>
                <a:hlinkClick r:id="rId2">
                  <a:extLst>
                    <a:ext uri="{A12FA001-AC4F-418D-AE19-62706E023703}">
                      <ahyp:hlinkClr xmlns:ahyp="http://schemas.microsoft.com/office/drawing/2018/hyperlinkcolor" val="tx"/>
                    </a:ext>
                  </a:extLst>
                </a:hlinkClick>
              </a:rPr>
              <a:t>https://synapses-academies.eu/</a:t>
            </a:r>
            <a:endParaRPr lang="en-US" sz="1333" spc="-1" dirty="0">
              <a:solidFill>
                <a:srgbClr val="FFFF00"/>
              </a:solidFill>
              <a:latin typeface="OpenSymbol"/>
            </a:endParaRPr>
          </a:p>
        </p:txBody>
      </p:sp>
      <p:pic>
        <p:nvPicPr>
          <p:cNvPr id="7" name="Picture 2" descr="I·HE2025: Innovating Higher Education Conference">
            <a:extLst>
              <a:ext uri="{FF2B5EF4-FFF2-40B4-BE49-F238E27FC236}">
                <a16:creationId xmlns:a16="http://schemas.microsoft.com/office/drawing/2014/main" id="{9CFFFA3A-DCFF-4DC8-927C-BCB97DA2AC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3549" y="4995847"/>
            <a:ext cx="3047080" cy="6094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FACD62C-A284-4E3D-A055-36DE07BB07EA}"/>
              </a:ext>
            </a:extLst>
          </p:cNvPr>
          <p:cNvSpPr txBox="1"/>
          <p:nvPr/>
        </p:nvSpPr>
        <p:spPr>
          <a:xfrm>
            <a:off x="8068962" y="5846816"/>
            <a:ext cx="4072166" cy="938719"/>
          </a:xfrm>
          <a:prstGeom prst="rect">
            <a:avLst/>
          </a:prstGeom>
          <a:noFill/>
        </p:spPr>
        <p:txBody>
          <a:bodyPr wrap="square" rtlCol="0">
            <a:spAutoFit/>
          </a:bodyPr>
          <a:lstStyle/>
          <a:p>
            <a:r>
              <a:rPr lang="en-US" sz="1100" b="0" i="0" dirty="0">
                <a:solidFill>
                  <a:schemeClr val="bg1"/>
                </a:solidFill>
                <a:effectLst/>
                <a:latin typeface="Inter"/>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100" dirty="0">
              <a:solidFill>
                <a:schemeClr val="bg1"/>
              </a:solidFill>
            </a:endParaRPr>
          </a:p>
        </p:txBody>
      </p:sp>
      <p:pic>
        <p:nvPicPr>
          <p:cNvPr id="9" name="Picture 8">
            <a:extLst>
              <a:ext uri="{FF2B5EF4-FFF2-40B4-BE49-F238E27FC236}">
                <a16:creationId xmlns:a16="http://schemas.microsoft.com/office/drawing/2014/main" id="{51FBA63F-854C-4F68-8D22-C15764A11D8C}"/>
              </a:ext>
            </a:extLst>
          </p:cNvPr>
          <p:cNvPicPr>
            <a:picLocks noChangeAspect="1"/>
          </p:cNvPicPr>
          <p:nvPr/>
        </p:nvPicPr>
        <p:blipFill>
          <a:blip r:embed="rId4"/>
          <a:stretch>
            <a:fillRect/>
          </a:stretch>
        </p:blipFill>
        <p:spPr>
          <a:xfrm>
            <a:off x="63227" y="48989"/>
            <a:ext cx="2000352" cy="623060"/>
          </a:xfrm>
          <a:prstGeom prst="rect">
            <a:avLst/>
          </a:prstGeom>
        </p:spPr>
      </p:pic>
    </p:spTree>
    <p:extLst>
      <p:ext uri="{BB962C8B-B14F-4D97-AF65-F5344CB8AC3E}">
        <p14:creationId xmlns:p14="http://schemas.microsoft.com/office/powerpoint/2010/main" val="968273536"/>
      </p:ext>
    </p:extLst>
  </p:cSld>
  <p:clrMapOvr>
    <a:masterClrMapping/>
  </p:clrMapOvr>
</p:sld>
</file>

<file path=ppt/theme/theme1.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3103</TotalTime>
  <Words>564</Words>
  <Application>Microsoft Office PowerPoint</Application>
  <PresentationFormat>Widescreen</PresentationFormat>
  <Paragraphs>83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Century Gothic</vt:lpstr>
      <vt:lpstr>OpenSymbol</vt:lpstr>
      <vt:lpstr>Inter</vt:lpstr>
      <vt:lpstr>Arial</vt:lpstr>
      <vt:lpstr>Kantoorthema</vt:lpstr>
      <vt:lpstr>AI Governance &amp; Strategy in Education  </vt:lpstr>
      <vt:lpstr>Setting the Stage</vt:lpstr>
      <vt:lpstr>EU AI Act: What School Leaders Should Know</vt:lpstr>
      <vt:lpstr>Risk-Based Classification</vt:lpstr>
      <vt:lpstr>Key Articles from EU AI Act</vt:lpstr>
      <vt:lpstr>Ethical Implications in School Settings</vt:lpstr>
      <vt:lpstr>Governance in Practice</vt:lpstr>
      <vt:lpstr>Strategy vs. Policy: Know the Difference</vt:lpstr>
      <vt:lpstr>Where Does Your School Stand?</vt:lpstr>
      <vt:lpstr>Evolving Teacher Roles in AI Context</vt:lpstr>
      <vt:lpstr>Next Steps: What Can Leaders Do Now?</vt:lpstr>
      <vt:lpstr>Resources &amp; Support</vt:lpstr>
      <vt:lpstr>Call to Action</vt:lpstr>
      <vt:lpstr>Q&amp;A or Reflection Prompt</vt:lpstr>
      <vt:lpstr>AI Governance &amp; Strategy in Education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Freriks AE, Anna</dc:creator>
  <cp:lastModifiedBy>Daithí O Murchú</cp:lastModifiedBy>
  <cp:revision>61</cp:revision>
  <dcterms:created xsi:type="dcterms:W3CDTF">2023-10-19T10:15:35Z</dcterms:created>
  <dcterms:modified xsi:type="dcterms:W3CDTF">2025-07-01T23:32:05Z</dcterms:modified>
</cp:coreProperties>
</file>