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4"/>
  </p:sldMasterIdLst>
  <p:notesMasterIdLst>
    <p:notesMasterId r:id="rId5"/>
  </p:notesMasterIdLst>
  <p:sldIdLst>
    <p:sldId id="256" r:id="rId6"/>
    <p:sldId id="257" r:id="rId7"/>
    <p:sldId id="258" r:id="rId8"/>
    <p:sldId id="259" r:id="rId9"/>
  </p:sldIdLst>
  <p:sldSz cy="6858000" cx="12192000"/>
  <p:notesSz cx="6858000" cy="9144000"/>
  <p:embeddedFontLst>
    <p:embeddedFont>
      <p:font typeface="Century Gothic"/>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D3194D3-FC84-4697-BA40-A8DB0922BAC4}">
  <a:tblStyle styleId="{6D3194D3-FC84-4697-BA40-A8DB0922BAC4}" styleName="Table_0">
    <a:wholeTbl>
      <a:tcTxStyle b="off" i="off">
        <a:font>
          <a:latin typeface="Century Gothic"/>
          <a:ea typeface="Century Gothic"/>
          <a:cs typeface="Century Gothic"/>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font" Target="fonts/CenturyGothic-bold.fntdata"/><Relationship Id="rId10" Type="http://schemas.openxmlformats.org/officeDocument/2006/relationships/font" Target="fonts/CenturyGothic-regular.fntdata"/><Relationship Id="rId13" Type="http://schemas.openxmlformats.org/officeDocument/2006/relationships/font" Target="fonts/CenturyGothic-boldItalic.fntdata"/><Relationship Id="rId12" Type="http://schemas.openxmlformats.org/officeDocument/2006/relationships/font" Target="fonts/CenturyGothic-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nl-N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 name="Google Shape;7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 name="Google Shape;8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2" name="Shape 12"/>
        <p:cNvGrpSpPr/>
        <p:nvPr/>
      </p:nvGrpSpPr>
      <p:grpSpPr>
        <a:xfrm>
          <a:off x="0" y="0"/>
          <a:ext cx="0" cy="0"/>
          <a:chOff x="0" y="0"/>
          <a:chExt cx="0" cy="0"/>
        </a:xfrm>
      </p:grpSpPr>
      <p:pic>
        <p:nvPicPr>
          <p:cNvPr id="13" name="Google Shape;13;p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 name="Google Shape;14;p2"/>
          <p:cNvSpPr txBox="1"/>
          <p:nvPr>
            <p:ph type="ctrTitle"/>
          </p:nvPr>
        </p:nvSpPr>
        <p:spPr>
          <a:xfrm>
            <a:off x="2922104" y="1049217"/>
            <a:ext cx="6679095"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7000"/>
              <a:buFont typeface="Century Gothic"/>
              <a:buNone/>
              <a:defRPr b="1" i="0" sz="7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 type="subTitle"/>
          </p:nvPr>
        </p:nvSpPr>
        <p:spPr>
          <a:xfrm>
            <a:off x="2922105" y="3665296"/>
            <a:ext cx="6679095"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500"/>
              <a:buNone/>
              <a:defRPr sz="25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el en object">
  <p:cSld name="3_Titel en object">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b="0" l="0" r="0" t="0"/>
          <a:stretch/>
        </p:blipFill>
        <p:spPr>
          <a:xfrm>
            <a:off x="0" y="1"/>
            <a:ext cx="12192000" cy="6858000"/>
          </a:xfrm>
          <a:prstGeom prst="rect">
            <a:avLst/>
          </a:prstGeom>
          <a:noFill/>
          <a:ln>
            <a:noFill/>
          </a:ln>
        </p:spPr>
      </p:pic>
      <p:sp>
        <p:nvSpPr>
          <p:cNvPr id="18" name="Google Shape;18;p3"/>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11202E"/>
              </a:buClr>
              <a:buSzPts val="2800"/>
              <a:buNone/>
              <a:defRPr>
                <a:solidFill>
                  <a:srgbClr val="11202E"/>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el en object">
  <p:cSld name="4_Titel en object">
    <p:spTree>
      <p:nvGrpSpPr>
        <p:cNvPr id="20"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b="0" l="0" r="0" t="0"/>
          <a:stretch/>
        </p:blipFill>
        <p:spPr>
          <a:xfrm>
            <a:off x="0" y="1"/>
            <a:ext cx="12192000" cy="6858000"/>
          </a:xfrm>
          <a:prstGeom prst="rect">
            <a:avLst/>
          </a:prstGeom>
          <a:noFill/>
          <a:ln>
            <a:noFill/>
          </a:ln>
        </p:spPr>
      </p:pic>
      <p:sp>
        <p:nvSpPr>
          <p:cNvPr id="22" name="Google Shape;22;p4"/>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el en object">
  <p:cSld name="5_Titel en object">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6" name="Google Shape;26;p5"/>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en object" type="obj">
  <p:cSld name="OBJECT">
    <p:spTree>
      <p:nvGrpSpPr>
        <p:cNvPr id="28" name="Shape 28"/>
        <p:cNvGrpSpPr/>
        <p:nvPr/>
      </p:nvGrpSpPr>
      <p:grpSpPr>
        <a:xfrm>
          <a:off x="0" y="0"/>
          <a:ext cx="0" cy="0"/>
          <a:chOff x="0" y="0"/>
          <a:chExt cx="0" cy="0"/>
        </a:xfrm>
      </p:grpSpPr>
      <p:pic>
        <p:nvPicPr>
          <p:cNvPr id="29" name="Google Shape;29;p6"/>
          <p:cNvPicPr preferRelativeResize="0"/>
          <p:nvPr/>
        </p:nvPicPr>
        <p:blipFill rotWithShape="1">
          <a:blip r:embed="rId2">
            <a:alphaModFix/>
          </a:blip>
          <a:srcRect b="0" l="0" r="0" t="0"/>
          <a:stretch/>
        </p:blipFill>
        <p:spPr>
          <a:xfrm>
            <a:off x="0" y="14068"/>
            <a:ext cx="12192000" cy="6858000"/>
          </a:xfrm>
          <a:prstGeom prst="rect">
            <a:avLst/>
          </a:prstGeom>
          <a:noFill/>
          <a:ln>
            <a:noFill/>
          </a:ln>
        </p:spPr>
      </p:pic>
      <p:sp>
        <p:nvSpPr>
          <p:cNvPr id="30" name="Google Shape;30;p6"/>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11202E"/>
              </a:buClr>
              <a:buSzPts val="2800"/>
              <a:buNone/>
              <a:defRPr>
                <a:solidFill>
                  <a:srgbClr val="11202E"/>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en object">
  <p:cSld name="2_Titel en object">
    <p:spTree>
      <p:nvGrpSpPr>
        <p:cNvPr id="32" name="Shape 32"/>
        <p:cNvGrpSpPr/>
        <p:nvPr/>
      </p:nvGrpSpPr>
      <p:grpSpPr>
        <a:xfrm>
          <a:off x="0" y="0"/>
          <a:ext cx="0" cy="0"/>
          <a:chOff x="0" y="0"/>
          <a:chExt cx="0" cy="0"/>
        </a:xfrm>
      </p:grpSpPr>
      <p:pic>
        <p:nvPicPr>
          <p:cNvPr id="33" name="Google Shape;33;p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4" name="Google Shape;34;p7"/>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7"/>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p:cSld name="Titel en object">
    <p:spTree>
      <p:nvGrpSpPr>
        <p:cNvPr id="36" name="Shape 36"/>
        <p:cNvGrpSpPr/>
        <p:nvPr/>
      </p:nvGrpSpPr>
      <p:grpSpPr>
        <a:xfrm>
          <a:off x="0" y="0"/>
          <a:ext cx="0" cy="0"/>
          <a:chOff x="0" y="0"/>
          <a:chExt cx="0" cy="0"/>
        </a:xfrm>
      </p:grpSpPr>
      <p:pic>
        <p:nvPicPr>
          <p:cNvPr id="37" name="Google Shape;37;p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8" name="Google Shape;38;p8"/>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8"/>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el en object">
  <p:cSld name="6_Titel en object">
    <p:spTree>
      <p:nvGrpSpPr>
        <p:cNvPr id="40" name="Shape 40"/>
        <p:cNvGrpSpPr/>
        <p:nvPr/>
      </p:nvGrpSpPr>
      <p:grpSpPr>
        <a:xfrm>
          <a:off x="0" y="0"/>
          <a:ext cx="0" cy="0"/>
          <a:chOff x="0" y="0"/>
          <a:chExt cx="0" cy="0"/>
        </a:xfrm>
      </p:grpSpPr>
      <p:pic>
        <p:nvPicPr>
          <p:cNvPr id="41" name="Google Shape;41;p9"/>
          <p:cNvPicPr preferRelativeResize="0"/>
          <p:nvPr/>
        </p:nvPicPr>
        <p:blipFill rotWithShape="1">
          <a:blip r:embed="rId2">
            <a:alphaModFix/>
          </a:blip>
          <a:srcRect b="0" l="0" r="0" t="0"/>
          <a:stretch/>
        </p:blipFill>
        <p:spPr>
          <a:xfrm>
            <a:off x="0" y="1"/>
            <a:ext cx="12192000" cy="6858000"/>
          </a:xfrm>
          <a:prstGeom prst="rect">
            <a:avLst/>
          </a:prstGeom>
          <a:noFill/>
          <a:ln>
            <a:noFill/>
          </a:ln>
        </p:spPr>
      </p:pic>
      <p:sp>
        <p:nvSpPr>
          <p:cNvPr id="42" name="Google Shape;42;p9"/>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9"/>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11202E"/>
              </a:buClr>
              <a:buSzPts val="2800"/>
              <a:buNone/>
              <a:defRPr>
                <a:solidFill>
                  <a:srgbClr val="11202E"/>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el en object">
  <p:cSld name="7_Titel en object">
    <p:spTree>
      <p:nvGrpSpPr>
        <p:cNvPr id="44" name="Shape 44"/>
        <p:cNvGrpSpPr/>
        <p:nvPr/>
      </p:nvGrpSpPr>
      <p:grpSpPr>
        <a:xfrm>
          <a:off x="0" y="0"/>
          <a:ext cx="0" cy="0"/>
          <a:chOff x="0" y="0"/>
          <a:chExt cx="0" cy="0"/>
        </a:xfrm>
      </p:grpSpPr>
      <p:pic>
        <p:nvPicPr>
          <p:cNvPr id="45" name="Google Shape;45;p1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6" name="Google Shape;46;p10"/>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0"/>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el en object">
  <p:cSld name="8_Titel en object">
    <p:spTree>
      <p:nvGrpSpPr>
        <p:cNvPr id="48" name="Shape 48"/>
        <p:cNvGrpSpPr/>
        <p:nvPr/>
      </p:nvGrpSpPr>
      <p:grpSpPr>
        <a:xfrm>
          <a:off x="0" y="0"/>
          <a:ext cx="0" cy="0"/>
          <a:chOff x="0" y="0"/>
          <a:chExt cx="0" cy="0"/>
        </a:xfrm>
      </p:grpSpPr>
      <p:pic>
        <p:nvPicPr>
          <p:cNvPr id="49" name="Google Shape;49;p1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0" name="Google Shape;50;p11"/>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1"/>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el en object">
  <p:cSld name="9_Titel en object">
    <p:spTree>
      <p:nvGrpSpPr>
        <p:cNvPr id="52" name="Shape 52"/>
        <p:cNvGrpSpPr/>
        <p:nvPr/>
      </p:nvGrpSpPr>
      <p:grpSpPr>
        <a:xfrm>
          <a:off x="0" y="0"/>
          <a:ext cx="0" cy="0"/>
          <a:chOff x="0" y="0"/>
          <a:chExt cx="0" cy="0"/>
        </a:xfrm>
      </p:grpSpPr>
      <p:pic>
        <p:nvPicPr>
          <p:cNvPr id="53" name="Google Shape;53;p12"/>
          <p:cNvPicPr preferRelativeResize="0"/>
          <p:nvPr/>
        </p:nvPicPr>
        <p:blipFill rotWithShape="1">
          <a:blip r:embed="rId2">
            <a:alphaModFix/>
          </a:blip>
          <a:srcRect b="0" l="0" r="0" t="0"/>
          <a:stretch/>
        </p:blipFill>
        <p:spPr>
          <a:xfrm>
            <a:off x="0" y="1"/>
            <a:ext cx="12192000" cy="6858000"/>
          </a:xfrm>
          <a:prstGeom prst="rect">
            <a:avLst/>
          </a:prstGeom>
          <a:noFill/>
          <a:ln>
            <a:noFill/>
          </a:ln>
        </p:spPr>
      </p:pic>
      <p:sp>
        <p:nvSpPr>
          <p:cNvPr id="54" name="Google Shape;54;p12"/>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2"/>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11202E"/>
              </a:buClr>
              <a:buSzPts val="2800"/>
              <a:buNone/>
              <a:defRPr>
                <a:solidFill>
                  <a:srgbClr val="11202E"/>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el en object">
  <p:cSld name="10_Titel en object">
    <p:spTree>
      <p:nvGrpSpPr>
        <p:cNvPr id="56" name="Shape 56"/>
        <p:cNvGrpSpPr/>
        <p:nvPr/>
      </p:nvGrpSpPr>
      <p:grpSpPr>
        <a:xfrm>
          <a:off x="0" y="0"/>
          <a:ext cx="0" cy="0"/>
          <a:chOff x="0" y="0"/>
          <a:chExt cx="0" cy="0"/>
        </a:xfrm>
      </p:grpSpPr>
      <p:pic>
        <p:nvPicPr>
          <p:cNvPr id="57" name="Google Shape;57;p13"/>
          <p:cNvPicPr preferRelativeResize="0"/>
          <p:nvPr/>
        </p:nvPicPr>
        <p:blipFill rotWithShape="1">
          <a:blip r:embed="rId2">
            <a:alphaModFix/>
          </a:blip>
          <a:srcRect b="0" l="0" r="0" t="0"/>
          <a:stretch/>
        </p:blipFill>
        <p:spPr>
          <a:xfrm>
            <a:off x="0" y="1"/>
            <a:ext cx="12192000" cy="6858000"/>
          </a:xfrm>
          <a:prstGeom prst="rect">
            <a:avLst/>
          </a:prstGeom>
          <a:noFill/>
          <a:ln>
            <a:noFill/>
          </a:ln>
        </p:spPr>
      </p:pic>
      <p:sp>
        <p:nvSpPr>
          <p:cNvPr id="58" name="Google Shape;58;p13"/>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3"/>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el en object">
  <p:cSld name="11_Titel en object">
    <p:spTree>
      <p:nvGrpSpPr>
        <p:cNvPr id="60" name="Shape 60"/>
        <p:cNvGrpSpPr/>
        <p:nvPr/>
      </p:nvGrpSpPr>
      <p:grpSpPr>
        <a:xfrm>
          <a:off x="0" y="0"/>
          <a:ext cx="0" cy="0"/>
          <a:chOff x="0" y="0"/>
          <a:chExt cx="0" cy="0"/>
        </a:xfrm>
      </p:grpSpPr>
      <p:pic>
        <p:nvPicPr>
          <p:cNvPr id="61" name="Google Shape;61;p14"/>
          <p:cNvPicPr preferRelativeResize="0"/>
          <p:nvPr/>
        </p:nvPicPr>
        <p:blipFill rotWithShape="1">
          <a:blip r:embed="rId2">
            <a:alphaModFix/>
          </a:blip>
          <a:srcRect b="0" l="0" r="0" t="0"/>
          <a:stretch/>
        </p:blipFill>
        <p:spPr>
          <a:xfrm>
            <a:off x="0" y="-1"/>
            <a:ext cx="12192002" cy="6858001"/>
          </a:xfrm>
          <a:prstGeom prst="rect">
            <a:avLst/>
          </a:prstGeom>
          <a:noFill/>
          <a:ln>
            <a:noFill/>
          </a:ln>
        </p:spPr>
      </p:pic>
      <p:sp>
        <p:nvSpPr>
          <p:cNvPr id="62" name="Google Shape;62;p14"/>
          <p:cNvSpPr txBox="1"/>
          <p:nvPr>
            <p:ph type="title"/>
          </p:nvPr>
        </p:nvSpPr>
        <p:spPr>
          <a:xfrm>
            <a:off x="838200" y="5683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4"/>
          <p:cNvSpPr txBox="1"/>
          <p:nvPr>
            <p:ph idx="1" type="body"/>
          </p:nvPr>
        </p:nvSpPr>
        <p:spPr>
          <a:xfrm>
            <a:off x="838200" y="20288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a:solidFill>
                  <a:schemeClr val="lt1"/>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el en object">
  <p:cSld name="12_Titel en object">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0" y="1"/>
            <a:ext cx="12192000" cy="6858000"/>
          </a:xfrm>
          <a:prstGeom prst="rect">
            <a:avLst/>
          </a:prstGeom>
          <a:noFill/>
          <a:ln>
            <a:noFill/>
          </a:ln>
        </p:spPr>
      </p:pic>
      <p:sp>
        <p:nvSpPr>
          <p:cNvPr id="66" name="Google Shape;66;p15"/>
          <p:cNvSpPr txBox="1"/>
          <p:nvPr>
            <p:ph type="title"/>
          </p:nvPr>
        </p:nvSpPr>
        <p:spPr>
          <a:xfrm>
            <a:off x="838200" y="568325"/>
            <a:ext cx="55372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5"/>
          <p:cNvSpPr txBox="1"/>
          <p:nvPr>
            <p:ph idx="1" type="body"/>
          </p:nvPr>
        </p:nvSpPr>
        <p:spPr>
          <a:xfrm>
            <a:off x="838200" y="2028825"/>
            <a:ext cx="55372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11202E"/>
              </a:buClr>
              <a:buSzPts val="2800"/>
              <a:buNone/>
              <a:defRPr>
                <a:solidFill>
                  <a:srgbClr val="11202E"/>
                </a:solidFill>
              </a:defRPr>
            </a:lvl1pPr>
            <a:lvl2pPr indent="-228600" lvl="1" marL="914400" algn="l">
              <a:lnSpc>
                <a:spcPct val="90000"/>
              </a:lnSpc>
              <a:spcBef>
                <a:spcPts val="500"/>
              </a:spcBef>
              <a:spcAft>
                <a:spcPts val="0"/>
              </a:spcAft>
              <a:buClr>
                <a:srgbClr val="11202E"/>
              </a:buClr>
              <a:buSzPts val="2400"/>
              <a:buNone/>
              <a:defRPr>
                <a:solidFill>
                  <a:srgbClr val="11202E"/>
                </a:solidFill>
              </a:defRPr>
            </a:lvl2pPr>
            <a:lvl3pPr indent="-355600" lvl="2" marL="1371600" algn="l">
              <a:lnSpc>
                <a:spcPct val="90000"/>
              </a:lnSpc>
              <a:spcBef>
                <a:spcPts val="500"/>
              </a:spcBef>
              <a:spcAft>
                <a:spcPts val="0"/>
              </a:spcAft>
              <a:buClr>
                <a:srgbClr val="11202E"/>
              </a:buClr>
              <a:buSzPts val="2000"/>
              <a:buChar char="•"/>
              <a:defRPr>
                <a:solidFill>
                  <a:srgbClr val="11202E"/>
                </a:solidFill>
              </a:defRPr>
            </a:lvl3pPr>
            <a:lvl4pPr indent="-342900" lvl="3" marL="1828800" algn="l">
              <a:lnSpc>
                <a:spcPct val="90000"/>
              </a:lnSpc>
              <a:spcBef>
                <a:spcPts val="500"/>
              </a:spcBef>
              <a:spcAft>
                <a:spcPts val="0"/>
              </a:spcAft>
              <a:buClr>
                <a:srgbClr val="11202E"/>
              </a:buClr>
              <a:buSzPts val="1800"/>
              <a:buChar char="•"/>
              <a:defRPr>
                <a:solidFill>
                  <a:srgbClr val="11202E"/>
                </a:solidFill>
              </a:defRPr>
            </a:lvl4pPr>
            <a:lvl5pPr indent="-342900" lvl="4" marL="2286000" algn="l">
              <a:lnSpc>
                <a:spcPct val="90000"/>
              </a:lnSpc>
              <a:spcBef>
                <a:spcPts val="500"/>
              </a:spcBef>
              <a:spcAft>
                <a:spcPts val="0"/>
              </a:spcAft>
              <a:buClr>
                <a:srgbClr val="11202E"/>
              </a:buClr>
              <a:buSzPts val="1800"/>
              <a:buChar char="•"/>
              <a:defRPr>
                <a:solidFill>
                  <a:srgbClr val="11202E"/>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type="blank">
  <p:cSld name="BLANK">
    <p:spTree>
      <p:nvGrpSpPr>
        <p:cNvPr id="68" name="Shape 68"/>
        <p:cNvGrpSpPr/>
        <p:nvPr/>
      </p:nvGrpSpPr>
      <p:grpSpPr>
        <a:xfrm>
          <a:off x="0" y="0"/>
          <a:ext cx="0" cy="0"/>
          <a:chOff x="0" y="0"/>
          <a:chExt cx="0" cy="0"/>
        </a:xfrm>
      </p:grpSpPr>
      <p:pic>
        <p:nvPicPr>
          <p:cNvPr id="69" name="Google Shape;69;p16"/>
          <p:cNvPicPr preferRelativeResize="0"/>
          <p:nvPr/>
        </p:nvPicPr>
        <p:blipFill rotWithShape="1">
          <a:blip r:embed="rId2">
            <a:alphaModFix/>
          </a:blip>
          <a:srcRect b="0" l="0" r="0" t="0"/>
          <a:stretch/>
        </p:blipFill>
        <p:spPr>
          <a:xfrm>
            <a:off x="0" y="-566058"/>
            <a:ext cx="12192000" cy="6858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21.png"/><Relationship Id="rId12" Type="http://schemas.openxmlformats.org/officeDocument/2006/relationships/image" Target="../media/image26.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23.png"/><Relationship Id="rId5" Type="http://schemas.openxmlformats.org/officeDocument/2006/relationships/image" Target="../media/image14.png"/><Relationship Id="rId6" Type="http://schemas.openxmlformats.org/officeDocument/2006/relationships/image" Target="../media/image20.png"/><Relationship Id="rId7" Type="http://schemas.openxmlformats.org/officeDocument/2006/relationships/image" Target="../media/image18.png"/><Relationship Id="rId8"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7"/>
          <p:cNvSpPr txBox="1"/>
          <p:nvPr>
            <p:ph type="ctrTitle"/>
          </p:nvPr>
        </p:nvSpPr>
        <p:spPr>
          <a:xfrm>
            <a:off x="521200" y="419400"/>
            <a:ext cx="10863000" cy="3017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7000"/>
              <a:buFont typeface="Century Gothic"/>
              <a:buNone/>
            </a:pPr>
            <a:r>
              <a:rPr lang="nl-NL" sz="6400"/>
              <a:t>The Sustainability Robot </a:t>
            </a:r>
            <a:endParaRPr sz="6400"/>
          </a:p>
          <a:p>
            <a:pPr indent="0" lvl="0" marL="0" rtl="0" algn="ctr">
              <a:lnSpc>
                <a:spcPct val="90000"/>
              </a:lnSpc>
              <a:spcBef>
                <a:spcPts val="0"/>
              </a:spcBef>
              <a:spcAft>
                <a:spcPts val="0"/>
              </a:spcAft>
              <a:buClr>
                <a:schemeClr val="lt1"/>
              </a:buClr>
              <a:buSzPts val="7000"/>
              <a:buFont typeface="Century Gothic"/>
              <a:buNone/>
            </a:pPr>
            <a:r>
              <a:rPr lang="nl-NL" sz="6400"/>
              <a:t>A City for the Future</a:t>
            </a:r>
            <a:endParaRPr sz="7200"/>
          </a:p>
        </p:txBody>
      </p:sp>
      <p:sp>
        <p:nvSpPr>
          <p:cNvPr id="75" name="Google Shape;75;p17"/>
          <p:cNvSpPr txBox="1"/>
          <p:nvPr>
            <p:ph idx="1" type="subTitle"/>
          </p:nvPr>
        </p:nvSpPr>
        <p:spPr>
          <a:xfrm>
            <a:off x="2291851" y="3528563"/>
            <a:ext cx="79396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500"/>
              <a:buNone/>
            </a:pPr>
            <a:r>
              <a:rPr lang="nl-NL"/>
              <a:t>Koutsouli Aspasia</a:t>
            </a:r>
            <a:endParaRPr/>
          </a:p>
          <a:p>
            <a:pPr indent="0" lvl="0" marL="0" rtl="0" algn="ctr">
              <a:lnSpc>
                <a:spcPct val="90000"/>
              </a:lnSpc>
              <a:spcBef>
                <a:spcPts val="0"/>
              </a:spcBef>
              <a:spcAft>
                <a:spcPts val="0"/>
              </a:spcAft>
              <a:buClr>
                <a:schemeClr val="lt1"/>
              </a:buClr>
              <a:buSzPts val="2500"/>
              <a:buNone/>
            </a:pPr>
            <a:r>
              <a:rPr lang="nl-NL"/>
              <a:t>3rd Junior High School of Argyroupolis </a:t>
            </a:r>
            <a:endParaRPr/>
          </a:p>
          <a:p>
            <a:pPr indent="0" lvl="0" marL="0" rtl="0" algn="ctr">
              <a:lnSpc>
                <a:spcPct val="90000"/>
              </a:lnSpc>
              <a:spcBef>
                <a:spcPts val="0"/>
              </a:spcBef>
              <a:spcAft>
                <a:spcPts val="0"/>
              </a:spcAft>
              <a:buClr>
                <a:schemeClr val="lt1"/>
              </a:buClr>
              <a:buSzPts val="2500"/>
              <a:buNone/>
            </a:pPr>
            <a:r>
              <a:rPr lang="nl-NL"/>
              <a:t>Lower Secondary School </a:t>
            </a:r>
            <a:endParaRPr/>
          </a:p>
        </p:txBody>
      </p:sp>
      <p:pic>
        <p:nvPicPr>
          <p:cNvPr descr="Afbeelding met tekst, Lettertype, schermopname, Graphics&#10;&#10;Automatisch gegenereerde beschrijving" id="76" name="Google Shape;76;p17"/>
          <p:cNvPicPr preferRelativeResize="0"/>
          <p:nvPr/>
        </p:nvPicPr>
        <p:blipFill rotWithShape="1">
          <a:blip r:embed="rId3">
            <a:alphaModFix/>
          </a:blip>
          <a:srcRect b="0" l="0" r="0" t="0"/>
          <a:stretch/>
        </p:blipFill>
        <p:spPr>
          <a:xfrm>
            <a:off x="9475470" y="5898664"/>
            <a:ext cx="2602229" cy="543940"/>
          </a:xfrm>
          <a:prstGeom prst="rect">
            <a:avLst/>
          </a:prstGeom>
          <a:noFill/>
          <a:ln>
            <a:noFill/>
          </a:ln>
        </p:spPr>
      </p:pic>
      <p:sp>
        <p:nvSpPr>
          <p:cNvPr id="77" name="Google Shape;77;p17"/>
          <p:cNvSpPr txBox="1"/>
          <p:nvPr/>
        </p:nvSpPr>
        <p:spPr>
          <a:xfrm>
            <a:off x="3223445" y="5932171"/>
            <a:ext cx="574511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nl-NL" sz="8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8"/>
          <p:cNvSpPr txBox="1"/>
          <p:nvPr/>
        </p:nvSpPr>
        <p:spPr>
          <a:xfrm>
            <a:off x="331861" y="1748799"/>
            <a:ext cx="3120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nl-NL" sz="2000" u="none" cap="none" strike="noStrike">
                <a:solidFill>
                  <a:srgbClr val="EF4920"/>
                </a:solidFill>
                <a:latin typeface="Century Gothic"/>
                <a:ea typeface="Century Gothic"/>
                <a:cs typeface="Century Gothic"/>
                <a:sym typeface="Century Gothic"/>
              </a:rPr>
              <a:t>My scenario goals are:</a:t>
            </a:r>
            <a:endParaRPr b="1" i="0" sz="2000" u="none" cap="none" strike="noStrike">
              <a:solidFill>
                <a:srgbClr val="EF4920"/>
              </a:solidFill>
              <a:latin typeface="Century Gothic"/>
              <a:ea typeface="Century Gothic"/>
              <a:cs typeface="Century Gothic"/>
              <a:sym typeface="Century Gothic"/>
            </a:endParaRPr>
          </a:p>
        </p:txBody>
      </p:sp>
      <p:sp>
        <p:nvSpPr>
          <p:cNvPr id="83" name="Google Shape;83;p18"/>
          <p:cNvSpPr txBox="1"/>
          <p:nvPr/>
        </p:nvSpPr>
        <p:spPr>
          <a:xfrm>
            <a:off x="408775" y="2201200"/>
            <a:ext cx="3618600" cy="2570400"/>
          </a:xfrm>
          <a:prstGeom prst="rect">
            <a:avLst/>
          </a:prstGeom>
          <a:noFill/>
          <a:ln>
            <a:noFill/>
          </a:ln>
        </p:spPr>
        <p:txBody>
          <a:bodyPr anchorCtr="0" anchor="t" bIns="45700" lIns="91425" spcFirstLastPara="1" rIns="91425" wrap="square" tIns="45700">
            <a:spAutoFit/>
          </a:bodyPr>
          <a:lstStyle/>
          <a:p>
            <a:pPr indent="-298450" lvl="0" marL="457200" marR="0" rtl="0" algn="l">
              <a:lnSpc>
                <a:spcPct val="100000"/>
              </a:lnSpc>
              <a:spcBef>
                <a:spcPts val="0"/>
              </a:spcBef>
              <a:spcAft>
                <a:spcPts val="0"/>
              </a:spcAft>
              <a:buClr>
                <a:schemeClr val="dk1"/>
              </a:buClr>
              <a:buSzPts val="1100"/>
              <a:buFont typeface="Century Gothic"/>
              <a:buAutoNum type="arabicPeriod"/>
            </a:pPr>
            <a:r>
              <a:rPr b="0" i="0" lang="nl-NL" sz="1100" u="none" cap="none" strike="noStrike">
                <a:solidFill>
                  <a:schemeClr val="dk1"/>
                </a:solidFill>
                <a:latin typeface="Century Gothic"/>
                <a:ea typeface="Century Gothic"/>
                <a:cs typeface="Century Gothic"/>
                <a:sym typeface="Century Gothic"/>
              </a:rPr>
              <a:t>Empower students to understand the SDGs and the importance of sustainable cities.</a:t>
            </a:r>
            <a:endParaRPr b="0" i="0" sz="1100" u="none" cap="none" strike="noStrike">
              <a:solidFill>
                <a:schemeClr val="dk1"/>
              </a:solidFill>
              <a:latin typeface="Century Gothic"/>
              <a:ea typeface="Century Gothic"/>
              <a:cs typeface="Century Gothic"/>
              <a:sym typeface="Century Gothic"/>
            </a:endParaRPr>
          </a:p>
          <a:p>
            <a:pPr indent="-298450" lvl="0" marL="457200" marR="0" rtl="0" algn="l">
              <a:lnSpc>
                <a:spcPct val="100000"/>
              </a:lnSpc>
              <a:spcBef>
                <a:spcPts val="0"/>
              </a:spcBef>
              <a:spcAft>
                <a:spcPts val="0"/>
              </a:spcAft>
              <a:buClr>
                <a:schemeClr val="dk1"/>
              </a:buClr>
              <a:buSzPts val="1100"/>
              <a:buFont typeface="Century Gothic"/>
              <a:buAutoNum type="arabicPeriod"/>
            </a:pPr>
            <a:r>
              <a:rPr b="0" i="0" lang="nl-NL" sz="1100" u="none" cap="none" strike="noStrike">
                <a:solidFill>
                  <a:schemeClr val="dk1"/>
                </a:solidFill>
                <a:latin typeface="Century Gothic"/>
                <a:ea typeface="Century Gothic"/>
                <a:cs typeface="Century Gothic"/>
                <a:sym typeface="Century Gothic"/>
              </a:rPr>
              <a:t>Engage students in design thinking and collaborative problem-solving with robotics.</a:t>
            </a:r>
            <a:endParaRPr b="0" i="0" sz="1100" u="none" cap="none" strike="noStrike">
              <a:solidFill>
                <a:schemeClr val="dk1"/>
              </a:solidFill>
              <a:latin typeface="Century Gothic"/>
              <a:ea typeface="Century Gothic"/>
              <a:cs typeface="Century Gothic"/>
              <a:sym typeface="Century Gothic"/>
            </a:endParaRPr>
          </a:p>
          <a:p>
            <a:pPr indent="-298450" lvl="0" marL="457200" marR="0" rtl="0" algn="l">
              <a:lnSpc>
                <a:spcPct val="100000"/>
              </a:lnSpc>
              <a:spcBef>
                <a:spcPts val="0"/>
              </a:spcBef>
              <a:spcAft>
                <a:spcPts val="0"/>
              </a:spcAft>
              <a:buClr>
                <a:schemeClr val="dk1"/>
              </a:buClr>
              <a:buSzPts val="1100"/>
              <a:buFont typeface="Century Gothic"/>
              <a:buAutoNum type="arabicPeriod"/>
            </a:pPr>
            <a:r>
              <a:rPr b="0" i="0" lang="nl-NL" sz="1100" u="none" cap="none" strike="noStrike">
                <a:solidFill>
                  <a:schemeClr val="dk1"/>
                </a:solidFill>
                <a:latin typeface="Century Gothic"/>
                <a:ea typeface="Century Gothic"/>
                <a:cs typeface="Century Gothic"/>
                <a:sym typeface="Century Gothic"/>
              </a:rPr>
              <a:t>Develop green competences (GreenComp) through STEM, arts, and digital tools.</a:t>
            </a:r>
            <a:endParaRPr b="0" i="0" sz="1100" u="none" cap="none" strike="noStrike">
              <a:solidFill>
                <a:schemeClr val="dk1"/>
              </a:solidFill>
              <a:latin typeface="Century Gothic"/>
              <a:ea typeface="Century Gothic"/>
              <a:cs typeface="Century Gothic"/>
              <a:sym typeface="Century Gothic"/>
            </a:endParaRPr>
          </a:p>
          <a:p>
            <a:pPr indent="-298450" lvl="0" marL="457200" marR="0" rtl="0" algn="l">
              <a:lnSpc>
                <a:spcPct val="100000"/>
              </a:lnSpc>
              <a:spcBef>
                <a:spcPts val="0"/>
              </a:spcBef>
              <a:spcAft>
                <a:spcPts val="0"/>
              </a:spcAft>
              <a:buClr>
                <a:schemeClr val="dk1"/>
              </a:buClr>
              <a:buSzPts val="1100"/>
              <a:buFont typeface="Century Gothic"/>
              <a:buAutoNum type="arabicPeriod"/>
            </a:pPr>
            <a:r>
              <a:rPr b="0" i="0" lang="nl-NL" sz="1100" u="none" cap="none" strike="noStrike">
                <a:solidFill>
                  <a:schemeClr val="dk1"/>
                </a:solidFill>
                <a:latin typeface="Century Gothic"/>
                <a:ea typeface="Century Gothic"/>
                <a:cs typeface="Century Gothic"/>
                <a:sym typeface="Century Gothic"/>
              </a:rPr>
              <a:t>Enhance digital literacy with AppLab and 3D design using Tinkercad.</a:t>
            </a:r>
            <a:endParaRPr b="0" i="0" sz="1100" u="none" cap="none" strike="noStrike">
              <a:solidFill>
                <a:schemeClr val="dk1"/>
              </a:solidFill>
              <a:latin typeface="Century Gothic"/>
              <a:ea typeface="Century Gothic"/>
              <a:cs typeface="Century Gothic"/>
              <a:sym typeface="Century Gothic"/>
            </a:endParaRPr>
          </a:p>
          <a:p>
            <a:pPr indent="-298450" lvl="0" marL="457200" marR="0" rtl="0" algn="l">
              <a:lnSpc>
                <a:spcPct val="100000"/>
              </a:lnSpc>
              <a:spcBef>
                <a:spcPts val="0"/>
              </a:spcBef>
              <a:spcAft>
                <a:spcPts val="0"/>
              </a:spcAft>
              <a:buClr>
                <a:schemeClr val="dk1"/>
              </a:buClr>
              <a:buSzPts val="1100"/>
              <a:buFont typeface="Century Gothic"/>
              <a:buAutoNum type="arabicPeriod"/>
            </a:pPr>
            <a:r>
              <a:rPr b="0" i="0" lang="nl-NL" sz="1100" u="none" cap="none" strike="noStrike">
                <a:solidFill>
                  <a:schemeClr val="dk1"/>
                </a:solidFill>
                <a:latin typeface="Century Gothic"/>
                <a:ea typeface="Century Gothic"/>
                <a:cs typeface="Century Gothic"/>
                <a:sym typeface="Century Gothic"/>
              </a:rPr>
              <a:t>Promote creativity through art, music, and AI-powered tools.</a:t>
            </a:r>
            <a:endParaRPr b="0" i="0" sz="1100" u="none" cap="none" strike="noStrike">
              <a:solidFill>
                <a:schemeClr val="dk1"/>
              </a:solidFill>
              <a:latin typeface="Century Gothic"/>
              <a:ea typeface="Century Gothic"/>
              <a:cs typeface="Century Gothic"/>
              <a:sym typeface="Century Gothic"/>
            </a:endParaRPr>
          </a:p>
          <a:p>
            <a:pPr indent="-298450" lvl="0" marL="457200" marR="0" rtl="0" algn="l">
              <a:lnSpc>
                <a:spcPct val="100000"/>
              </a:lnSpc>
              <a:spcBef>
                <a:spcPts val="0"/>
              </a:spcBef>
              <a:spcAft>
                <a:spcPts val="0"/>
              </a:spcAft>
              <a:buClr>
                <a:schemeClr val="dk1"/>
              </a:buClr>
              <a:buSzPts val="1100"/>
              <a:buFont typeface="Century Gothic"/>
              <a:buAutoNum type="arabicPeriod"/>
            </a:pPr>
            <a:r>
              <a:rPr b="0" i="0" lang="nl-NL" sz="1100" u="none" cap="none" strike="noStrike">
                <a:solidFill>
                  <a:schemeClr val="dk1"/>
                </a:solidFill>
                <a:latin typeface="Century Gothic"/>
                <a:ea typeface="Century Gothic"/>
                <a:cs typeface="Century Gothic"/>
                <a:sym typeface="Century Gothic"/>
              </a:rPr>
              <a:t>Connect learning with real data from the Copernicus Earth Observation platform.</a:t>
            </a:r>
            <a:br>
              <a:rPr b="0" i="0" lang="nl-NL" sz="11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p:txBody>
      </p:sp>
      <p:sp>
        <p:nvSpPr>
          <p:cNvPr id="84" name="Google Shape;84;p18"/>
          <p:cNvSpPr txBox="1"/>
          <p:nvPr/>
        </p:nvSpPr>
        <p:spPr>
          <a:xfrm>
            <a:off x="331861" y="393936"/>
            <a:ext cx="40608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nl-NL" sz="2000" u="none" cap="none" strike="noStrike">
                <a:solidFill>
                  <a:srgbClr val="EF4920"/>
                </a:solidFill>
                <a:latin typeface="Century Gothic"/>
                <a:ea typeface="Century Gothic"/>
                <a:cs typeface="Century Gothic"/>
                <a:sym typeface="Century Gothic"/>
              </a:rPr>
              <a:t>I will implement my scenario in:</a:t>
            </a:r>
            <a:endParaRPr b="1" i="0" sz="2000" u="none" cap="none" strike="noStrike">
              <a:solidFill>
                <a:srgbClr val="EF4920"/>
              </a:solidFill>
              <a:latin typeface="Century Gothic"/>
              <a:ea typeface="Century Gothic"/>
              <a:cs typeface="Century Gothic"/>
              <a:sym typeface="Century Gothic"/>
            </a:endParaRPr>
          </a:p>
        </p:txBody>
      </p:sp>
      <p:sp>
        <p:nvSpPr>
          <p:cNvPr id="85" name="Google Shape;85;p18"/>
          <p:cNvSpPr txBox="1"/>
          <p:nvPr/>
        </p:nvSpPr>
        <p:spPr>
          <a:xfrm>
            <a:off x="4435900" y="476230"/>
            <a:ext cx="31206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lang="nl-NL" sz="1100">
                <a:solidFill>
                  <a:schemeClr val="dk1"/>
                </a:solidFill>
                <a:latin typeface="Century Gothic"/>
                <a:ea typeface="Century Gothic"/>
                <a:cs typeface="Century Gothic"/>
                <a:sym typeface="Century Gothic"/>
              </a:rPr>
              <a:t>lower secondary school</a:t>
            </a:r>
            <a:endParaRPr b="0" i="0" sz="1100" u="none" cap="none" strike="noStrike">
              <a:solidFill>
                <a:schemeClr val="dk1"/>
              </a:solidFill>
              <a:latin typeface="Century Gothic"/>
              <a:ea typeface="Century Gothic"/>
              <a:cs typeface="Century Gothic"/>
              <a:sym typeface="Century Gothic"/>
            </a:endParaRPr>
          </a:p>
        </p:txBody>
      </p:sp>
      <p:sp>
        <p:nvSpPr>
          <p:cNvPr id="86" name="Google Shape;86;p18"/>
          <p:cNvSpPr/>
          <p:nvPr/>
        </p:nvSpPr>
        <p:spPr>
          <a:xfrm>
            <a:off x="4093435" y="1883917"/>
            <a:ext cx="3213300" cy="1207200"/>
          </a:xfrm>
          <a:prstGeom prst="rightArrow">
            <a:avLst>
              <a:gd fmla="val 50000" name="adj1"/>
              <a:gd fmla="val 50000" name="adj2"/>
            </a:avLst>
          </a:prstGeom>
          <a:solidFill>
            <a:schemeClr val="lt2"/>
          </a:solidFill>
          <a:ln cap="flat" cmpd="sng" w="12700">
            <a:solidFill>
              <a:schemeClr val="lt1"/>
            </a:solidFill>
            <a:prstDash val="solid"/>
            <a:miter lim="800000"/>
            <a:headEnd len="sm" w="sm" type="none"/>
            <a:tailEnd len="sm" w="sm" type="none"/>
          </a:ln>
          <a:effectLst>
            <a:reflection blurRad="0" dir="0" dist="0" endA="300" endPos="55000" fadeDir="5400012" kx="0" rotWithShape="0" algn="bl" stA="50000" stPos="0" sy="-100000" ky="0"/>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nl-NL" sz="1800" u="none" cap="none" strike="noStrike">
                <a:solidFill>
                  <a:srgbClr val="EF4920"/>
                </a:solidFill>
                <a:latin typeface="Century Gothic"/>
                <a:ea typeface="Century Gothic"/>
                <a:cs typeface="Century Gothic"/>
                <a:sym typeface="Century Gothic"/>
              </a:rPr>
              <a:t>How will I achieve my educational goals?</a:t>
            </a:r>
            <a:endParaRPr b="0" i="0" sz="1400" u="none" cap="none" strike="noStrike">
              <a:solidFill>
                <a:srgbClr val="000000"/>
              </a:solidFill>
              <a:latin typeface="Arial"/>
              <a:ea typeface="Arial"/>
              <a:cs typeface="Arial"/>
              <a:sym typeface="Arial"/>
            </a:endParaRPr>
          </a:p>
        </p:txBody>
      </p:sp>
      <p:sp>
        <p:nvSpPr>
          <p:cNvPr id="87" name="Google Shape;87;p18"/>
          <p:cNvSpPr txBox="1"/>
          <p:nvPr/>
        </p:nvSpPr>
        <p:spPr>
          <a:xfrm>
            <a:off x="331860" y="840726"/>
            <a:ext cx="4812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nl-NL" sz="2000" u="none" cap="none" strike="noStrike">
                <a:solidFill>
                  <a:srgbClr val="EF4920"/>
                </a:solidFill>
                <a:latin typeface="Century Gothic"/>
                <a:ea typeface="Century Gothic"/>
                <a:cs typeface="Century Gothic"/>
                <a:sym typeface="Century Gothic"/>
              </a:rPr>
              <a:t>The duration of the implementation is:</a:t>
            </a:r>
            <a:endParaRPr b="1" i="0" sz="2000" u="none" cap="none" strike="noStrike">
              <a:solidFill>
                <a:srgbClr val="EF4920"/>
              </a:solidFill>
              <a:latin typeface="Century Gothic"/>
              <a:ea typeface="Century Gothic"/>
              <a:cs typeface="Century Gothic"/>
              <a:sym typeface="Century Gothic"/>
            </a:endParaRPr>
          </a:p>
        </p:txBody>
      </p:sp>
      <p:sp>
        <p:nvSpPr>
          <p:cNvPr id="88" name="Google Shape;88;p18"/>
          <p:cNvSpPr txBox="1"/>
          <p:nvPr/>
        </p:nvSpPr>
        <p:spPr>
          <a:xfrm>
            <a:off x="4990749" y="737825"/>
            <a:ext cx="2316000" cy="456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1200"/>
              </a:spcAft>
              <a:buClr>
                <a:srgbClr val="000000"/>
              </a:buClr>
              <a:buSzPts val="1100"/>
              <a:buFont typeface="Arial"/>
              <a:buNone/>
            </a:pPr>
            <a:r>
              <a:rPr b="0" i="0" lang="nl-NL" sz="1100" u="none" cap="none" strike="noStrike">
                <a:solidFill>
                  <a:schemeClr val="dk1"/>
                </a:solidFill>
                <a:latin typeface="Century Gothic"/>
                <a:ea typeface="Century Gothic"/>
                <a:cs typeface="Century Gothic"/>
                <a:sym typeface="Century Gothic"/>
              </a:rPr>
              <a:t>12 lessons, each 45 minutes long</a:t>
            </a:r>
            <a:endParaRPr b="0" i="0" sz="1100" u="none" cap="none" strike="noStrike">
              <a:solidFill>
                <a:srgbClr val="000000"/>
              </a:solidFill>
              <a:latin typeface="Arial"/>
              <a:ea typeface="Arial"/>
              <a:cs typeface="Arial"/>
              <a:sym typeface="Arial"/>
            </a:endParaRPr>
          </a:p>
        </p:txBody>
      </p:sp>
      <p:sp>
        <p:nvSpPr>
          <p:cNvPr id="89" name="Google Shape;89;p18"/>
          <p:cNvSpPr txBox="1"/>
          <p:nvPr/>
        </p:nvSpPr>
        <p:spPr>
          <a:xfrm>
            <a:off x="7139100" y="284200"/>
            <a:ext cx="5052900" cy="7292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nl-NL" sz="1200" u="none" cap="none" strike="noStrike">
                <a:solidFill>
                  <a:schemeClr val="dk1"/>
                </a:solidFill>
                <a:latin typeface="Century Gothic"/>
                <a:ea typeface="Century Gothic"/>
                <a:cs typeface="Century Gothic"/>
                <a:sym typeface="Century Gothic"/>
              </a:rPr>
              <a:t> T</a:t>
            </a:r>
            <a:r>
              <a:rPr b="1" i="0" lang="nl-NL" sz="1300" u="none" cap="none" strike="noStrike">
                <a:solidFill>
                  <a:schemeClr val="dk1"/>
                </a:solidFill>
                <a:latin typeface="Century Gothic"/>
                <a:ea typeface="Century Gothic"/>
                <a:cs typeface="Century Gothic"/>
                <a:sym typeface="Century Gothic"/>
              </a:rPr>
              <a:t>hrough 12 detailed lessons:</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1️⃣ SDGs &amp; Smart Cities (incl. Copernicus Earth Observation)</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2️⃣ Robotics &amp; Sensors</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3️⃣ Ideation &amp; Planning</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4️⃣ Building Solutions</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5️⃣ AppLab Design</a:t>
            </a:r>
            <a:endParaRPr sz="13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100"/>
              <a:buFont typeface="Arial"/>
              <a:buNone/>
            </a:pPr>
            <a:r>
              <a:rPr lang="nl-NL" sz="1300">
                <a:solidFill>
                  <a:schemeClr val="dk1"/>
                </a:solidFill>
                <a:latin typeface="Century Gothic"/>
                <a:ea typeface="Century Gothic"/>
                <a:cs typeface="Century Gothic"/>
                <a:sym typeface="Century Gothic"/>
              </a:rPr>
              <a:t> </a:t>
            </a:r>
            <a:r>
              <a:rPr b="0" i="0" lang="nl-NL" sz="1300" u="none" cap="none" strike="noStrike">
                <a:solidFill>
                  <a:schemeClr val="dk1"/>
                </a:solidFill>
                <a:latin typeface="Century Gothic"/>
                <a:ea typeface="Century Gothic"/>
                <a:cs typeface="Century Gothic"/>
                <a:sym typeface="Century Gothic"/>
              </a:rPr>
              <a:t>6️⃣ Artistic &amp; Musical Expression</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7️⃣ Testing &amp; Debugging</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8️⃣ Presentation</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9️⃣ Reflection</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 Virtual Exhibition</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1️⃣1️⃣ Peer Review</a:t>
            </a:r>
            <a:br>
              <a:rPr b="0" i="0" lang="nl-NL" sz="1300" u="none" cap="none" strike="noStrike">
                <a:solidFill>
                  <a:schemeClr val="dk1"/>
                </a:solidFill>
                <a:latin typeface="Century Gothic"/>
                <a:ea typeface="Century Gothic"/>
                <a:cs typeface="Century Gothic"/>
                <a:sym typeface="Century Gothic"/>
              </a:rPr>
            </a:br>
            <a:r>
              <a:rPr b="0" i="0" lang="nl-NL" sz="1300" u="none" cap="none" strike="noStrike">
                <a:solidFill>
                  <a:schemeClr val="dk1"/>
                </a:solidFill>
                <a:latin typeface="Century Gothic"/>
                <a:ea typeface="Century Gothic"/>
                <a:cs typeface="Century Gothic"/>
                <a:sym typeface="Century Gothic"/>
              </a:rPr>
              <a:t> 1️⃣2️⃣ Job Shadowing Debrief</a:t>
            </a:r>
            <a:endParaRPr b="0" i="0" sz="1300" u="none" cap="none" strike="noStrike">
              <a:solidFill>
                <a:schemeClr val="dk1"/>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1100"/>
              <a:buFont typeface="Arial"/>
              <a:buNone/>
            </a:pPr>
            <a:r>
              <a:rPr b="1" i="0" lang="nl-NL" sz="1200" u="none" cap="none" strike="noStrike">
                <a:solidFill>
                  <a:schemeClr val="dk1"/>
                </a:solidFill>
                <a:latin typeface="Century Gothic"/>
                <a:ea typeface="Century Gothic"/>
                <a:cs typeface="Century Gothic"/>
                <a:sym typeface="Century Gothic"/>
              </a:rPr>
              <a:t> </a:t>
            </a:r>
            <a:r>
              <a:rPr b="1" i="0" lang="nl-NL" sz="1300" u="none" cap="none" strike="noStrike">
                <a:solidFill>
                  <a:schemeClr val="dk1"/>
                </a:solidFill>
                <a:latin typeface="Century Gothic"/>
                <a:ea typeface="Century Gothic"/>
                <a:cs typeface="Century Gothic"/>
                <a:sym typeface="Century Gothic"/>
              </a:rPr>
              <a:t>Through these lessons I will…</a:t>
            </a:r>
            <a:endParaRPr b="1" i="0" sz="1300" u="none" cap="none" strike="noStrike">
              <a:solidFill>
                <a:schemeClr val="dk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1"/>
              </a:buClr>
              <a:buSzPts val="1300"/>
              <a:buFont typeface="Century Gothic"/>
              <a:buChar char="●"/>
            </a:pPr>
            <a:r>
              <a:rPr b="0" i="0" lang="nl-NL" sz="1300" u="none" cap="none" strike="noStrike">
                <a:solidFill>
                  <a:schemeClr val="dk1"/>
                </a:solidFill>
                <a:latin typeface="Century Gothic"/>
                <a:ea typeface="Century Gothic"/>
                <a:cs typeface="Century Gothic"/>
                <a:sym typeface="Century Gothic"/>
              </a:rPr>
              <a:t>Introduce SDGs and sustainability challenges.</a:t>
            </a:r>
            <a:endParaRPr b="0" i="0" sz="1300" u="none" cap="none" strike="noStrike">
              <a:solidFill>
                <a:schemeClr val="dk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1"/>
              </a:buClr>
              <a:buSzPts val="1300"/>
              <a:buFont typeface="Century Gothic"/>
              <a:buChar char="●"/>
            </a:pPr>
            <a:r>
              <a:rPr b="0" i="0" lang="nl-NL" sz="1300" u="none" cap="none" strike="noStrike">
                <a:solidFill>
                  <a:schemeClr val="dk1"/>
                </a:solidFill>
                <a:latin typeface="Century Gothic"/>
                <a:ea typeface="Century Gothic"/>
                <a:cs typeface="Century Gothic"/>
                <a:sym typeface="Century Gothic"/>
              </a:rPr>
              <a:t>Enable students to analyze real satellite data (Copernicus) for their city.</a:t>
            </a:r>
            <a:endParaRPr b="0" i="0" sz="1300" u="none" cap="none" strike="noStrike">
              <a:solidFill>
                <a:schemeClr val="dk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1"/>
              </a:buClr>
              <a:buSzPts val="1300"/>
              <a:buFont typeface="Century Gothic"/>
              <a:buChar char="●"/>
            </a:pPr>
            <a:r>
              <a:rPr b="0" i="0" lang="nl-NL" sz="1300" u="none" cap="none" strike="noStrike">
                <a:solidFill>
                  <a:schemeClr val="dk1"/>
                </a:solidFill>
                <a:latin typeface="Century Gothic"/>
                <a:ea typeface="Century Gothic"/>
                <a:cs typeface="Century Gothic"/>
                <a:sym typeface="Century Gothic"/>
              </a:rPr>
              <a:t>Guide teams to design and build Eco-Robots with LEGO Mindstorms, SPIKE, micro:bit, or Nezha kits.</a:t>
            </a:r>
            <a:endParaRPr b="0" i="0" sz="1300" u="none" cap="none" strike="noStrike">
              <a:solidFill>
                <a:schemeClr val="dk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1"/>
              </a:buClr>
              <a:buSzPts val="1300"/>
              <a:buFont typeface="Century Gothic"/>
              <a:buChar char="●"/>
            </a:pPr>
            <a:r>
              <a:rPr b="0" i="0" lang="nl-NL" sz="1300" u="none" cap="none" strike="noStrike">
                <a:solidFill>
                  <a:schemeClr val="dk1"/>
                </a:solidFill>
                <a:latin typeface="Century Gothic"/>
                <a:ea typeface="Century Gothic"/>
                <a:cs typeface="Century Gothic"/>
                <a:sym typeface="Century Gothic"/>
              </a:rPr>
              <a:t>Support students in creating digital quizzes with AppLab.</a:t>
            </a:r>
            <a:endParaRPr b="0" i="0" sz="1300" u="none" cap="none" strike="noStrike">
              <a:solidFill>
                <a:schemeClr val="dk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1"/>
              </a:buClr>
              <a:buSzPts val="1300"/>
              <a:buFont typeface="Century Gothic"/>
              <a:buChar char="●"/>
            </a:pPr>
            <a:r>
              <a:rPr b="0" i="0" lang="nl-NL" sz="1300" u="none" cap="none" strike="noStrike">
                <a:solidFill>
                  <a:schemeClr val="dk1"/>
                </a:solidFill>
                <a:latin typeface="Century Gothic"/>
                <a:ea typeface="Century Gothic"/>
                <a:cs typeface="Century Gothic"/>
                <a:sym typeface="Century Gothic"/>
              </a:rPr>
              <a:t>Foster artistic creativity through posters, music (Soundtrap, AIVA, Suno), and 3D models in Tinkercad.</a:t>
            </a:r>
            <a:endParaRPr b="0" i="0" sz="1300" u="none" cap="none" strike="noStrike">
              <a:solidFill>
                <a:schemeClr val="dk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1"/>
              </a:buClr>
              <a:buSzPts val="1300"/>
              <a:buFont typeface="Century Gothic"/>
              <a:buChar char="●"/>
            </a:pPr>
            <a:r>
              <a:rPr b="0" i="0" lang="nl-NL" sz="1300" u="none" cap="none" strike="noStrike">
                <a:solidFill>
                  <a:schemeClr val="dk1"/>
                </a:solidFill>
                <a:latin typeface="Century Gothic"/>
                <a:ea typeface="Century Gothic"/>
                <a:cs typeface="Century Gothic"/>
                <a:sym typeface="Century Gothic"/>
              </a:rPr>
              <a:t>Help students present their solutions and evaluate their own and peers’ work.</a:t>
            </a:r>
            <a:endParaRPr b="0" i="0" sz="1300" u="none" cap="none" strike="noStrike">
              <a:solidFill>
                <a:schemeClr val="dk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1"/>
              </a:buClr>
              <a:buSzPts val="1300"/>
              <a:buFont typeface="Century Gothic"/>
              <a:buChar char="●"/>
            </a:pPr>
            <a:r>
              <a:rPr b="0" i="0" lang="nl-NL" sz="1300" u="none" cap="none" strike="noStrike">
                <a:solidFill>
                  <a:schemeClr val="dk1"/>
                </a:solidFill>
                <a:latin typeface="Century Gothic"/>
                <a:ea typeface="Century Gothic"/>
                <a:cs typeface="Century Gothic"/>
                <a:sym typeface="Century Gothic"/>
              </a:rPr>
              <a:t>Connect the scenario to European job shadowing experiences.</a:t>
            </a:r>
            <a:endParaRPr b="0" i="0" sz="13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100"/>
              <a:buFont typeface="Arial"/>
              <a:buNone/>
            </a:pPr>
            <a:r>
              <a:rPr b="1" i="0" lang="nl-NL" sz="1300" u="none" cap="none" strike="noStrike">
                <a:solidFill>
                  <a:schemeClr val="dk1"/>
                </a:solidFill>
                <a:latin typeface="Century Gothic"/>
                <a:ea typeface="Century Gothic"/>
                <a:cs typeface="Century Gothic"/>
                <a:sym typeface="Century Gothic"/>
              </a:rPr>
              <a:t>In the end of the project…</a:t>
            </a:r>
            <a:endParaRPr b="1" i="0" sz="1300" u="none" cap="none" strike="noStrike">
              <a:solidFill>
                <a:schemeClr val="dk1"/>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1100"/>
              <a:buFont typeface="Arial"/>
              <a:buNone/>
            </a:pPr>
            <a:r>
              <a:rPr b="0" i="0" lang="nl-NL" sz="1300" u="none" cap="none" strike="noStrike">
                <a:solidFill>
                  <a:schemeClr val="dk1"/>
                </a:solidFill>
                <a:latin typeface="Century Gothic"/>
                <a:ea typeface="Century Gothic"/>
                <a:cs typeface="Century Gothic"/>
                <a:sym typeface="Century Gothic"/>
              </a:rPr>
              <a:t>Students will present their Eco-Robots in a virtual exhibition, demonstrating their understanding of sustainability, robotics, and the SDGs. They will reflect on how technology can promote responsible citizenship</a:t>
            </a:r>
            <a:r>
              <a:rPr b="0" i="0" lang="nl-NL" sz="1200" u="none" cap="none" strike="noStrike">
                <a:solidFill>
                  <a:schemeClr val="dk1"/>
                </a:solidFill>
                <a:latin typeface="Century Gothic"/>
                <a:ea typeface="Century Gothic"/>
                <a:cs typeface="Century Gothic"/>
                <a:sym typeface="Century Gothic"/>
              </a:rPr>
              <a:t>.</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1200"/>
              </a:spcBef>
              <a:spcAft>
                <a:spcPts val="0"/>
              </a:spcAft>
              <a:buClr>
                <a:srgbClr val="000000"/>
              </a:buClr>
              <a:buSzPts val="11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entury Gothic"/>
              <a:ea typeface="Century Gothic"/>
              <a:cs typeface="Century Gothic"/>
              <a:sym typeface="Century Gothic"/>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AEABAB"/>
              </a:solidFill>
              <a:latin typeface="Century Gothic"/>
              <a:ea typeface="Century Gothic"/>
              <a:cs typeface="Century Gothic"/>
              <a:sym typeface="Century Gothic"/>
            </a:endParaRPr>
          </a:p>
        </p:txBody>
      </p:sp>
      <p:sp>
        <p:nvSpPr>
          <p:cNvPr id="90" name="Google Shape;90;p18"/>
          <p:cNvSpPr txBox="1"/>
          <p:nvPr/>
        </p:nvSpPr>
        <p:spPr>
          <a:xfrm>
            <a:off x="1892181" y="5776153"/>
            <a:ext cx="3618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lt1"/>
                </a:solidFill>
                <a:latin typeface="Century Gothic"/>
                <a:ea typeface="Century Gothic"/>
                <a:cs typeface="Century Gothic"/>
                <a:sym typeface="Century Gothic"/>
              </a:rPr>
              <a:t>Remember that your scenario goals should be linked with Sustainability Citizenship.</a:t>
            </a:r>
            <a:endParaRPr b="0" i="0" sz="1400" u="none" cap="none" strike="noStrike">
              <a:solidFill>
                <a:srgbClr val="000000"/>
              </a:solidFill>
              <a:latin typeface="Arial"/>
              <a:ea typeface="Arial"/>
              <a:cs typeface="Arial"/>
              <a:sym typeface="Arial"/>
            </a:endParaRPr>
          </a:p>
        </p:txBody>
      </p:sp>
      <p:pic>
        <p:nvPicPr>
          <p:cNvPr descr="A cartoon character with glowing lights on it&#10;&#10;AI-generated content may be incorrect." id="91" name="Google Shape;91;p18"/>
          <p:cNvPicPr preferRelativeResize="0"/>
          <p:nvPr/>
        </p:nvPicPr>
        <p:blipFill rotWithShape="1">
          <a:blip r:embed="rId3">
            <a:alphaModFix/>
          </a:blip>
          <a:srcRect b="0" l="0" r="0" t="0"/>
          <a:stretch/>
        </p:blipFill>
        <p:spPr>
          <a:xfrm flipH="1">
            <a:off x="-1" y="4847067"/>
            <a:ext cx="2010934" cy="20109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additive="base">
                                        <p:cTn dur="500"/>
                                        <p:tgtEl>
                                          <p:spTgt spid="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additive="base">
                                        <p:cTn dur="500"/>
                                        <p:tgtEl>
                                          <p:spTgt spid="9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nvSpPr>
        <p:spPr>
          <a:xfrm>
            <a:off x="160679" y="342111"/>
            <a:ext cx="671646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nl-NL" sz="1800" u="none" cap="none" strike="noStrike">
                <a:solidFill>
                  <a:schemeClr val="lt1"/>
                </a:solidFill>
                <a:latin typeface="Century Gothic"/>
                <a:ea typeface="Century Gothic"/>
                <a:cs typeface="Century Gothic"/>
                <a:sym typeface="Century Gothic"/>
              </a:rPr>
              <a:t>This activity links to the Sustainable Development Goals:</a:t>
            </a:r>
            <a:endParaRPr b="0" i="0" sz="1400" u="none" cap="none" strike="noStrike">
              <a:solidFill>
                <a:srgbClr val="000000"/>
              </a:solidFill>
              <a:latin typeface="Arial"/>
              <a:ea typeface="Arial"/>
              <a:cs typeface="Arial"/>
              <a:sym typeface="Arial"/>
            </a:endParaRPr>
          </a:p>
        </p:txBody>
      </p:sp>
      <p:pic>
        <p:nvPicPr>
          <p:cNvPr id="97" name="Google Shape;97;p19"/>
          <p:cNvPicPr preferRelativeResize="0"/>
          <p:nvPr/>
        </p:nvPicPr>
        <p:blipFill rotWithShape="1">
          <a:blip r:embed="rId3">
            <a:alphaModFix/>
          </a:blip>
          <a:srcRect b="0" l="0" r="0" t="0"/>
          <a:stretch/>
        </p:blipFill>
        <p:spPr>
          <a:xfrm>
            <a:off x="255936" y="810918"/>
            <a:ext cx="736088" cy="736088"/>
          </a:xfrm>
          <a:prstGeom prst="rect">
            <a:avLst/>
          </a:prstGeom>
          <a:noFill/>
          <a:ln>
            <a:noFill/>
          </a:ln>
        </p:spPr>
      </p:pic>
      <p:pic>
        <p:nvPicPr>
          <p:cNvPr descr="A yellow sign with white text&#10;&#10;AI-generated content may be incorrect." id="98" name="Google Shape;98;p19"/>
          <p:cNvPicPr preferRelativeResize="0"/>
          <p:nvPr/>
        </p:nvPicPr>
        <p:blipFill rotWithShape="1">
          <a:blip r:embed="rId4">
            <a:alphaModFix/>
          </a:blip>
          <a:srcRect b="0" l="0" r="0" t="0"/>
          <a:stretch/>
        </p:blipFill>
        <p:spPr>
          <a:xfrm>
            <a:off x="3476049" y="810915"/>
            <a:ext cx="736088" cy="736088"/>
          </a:xfrm>
          <a:prstGeom prst="rect">
            <a:avLst/>
          </a:prstGeom>
          <a:noFill/>
          <a:ln>
            <a:noFill/>
          </a:ln>
        </p:spPr>
      </p:pic>
      <p:pic>
        <p:nvPicPr>
          <p:cNvPr descr="A yellow sign with a light and text&#10;&#10;AI-generated content may be incorrect." id="99" name="Google Shape;99;p19"/>
          <p:cNvPicPr preferRelativeResize="0"/>
          <p:nvPr/>
        </p:nvPicPr>
        <p:blipFill rotWithShape="1">
          <a:blip r:embed="rId5">
            <a:alphaModFix/>
          </a:blip>
          <a:srcRect b="0" l="0" r="0" t="0"/>
          <a:stretch/>
        </p:blipFill>
        <p:spPr>
          <a:xfrm>
            <a:off x="1060967" y="810917"/>
            <a:ext cx="736088" cy="736088"/>
          </a:xfrm>
          <a:prstGeom prst="rect">
            <a:avLst/>
          </a:prstGeom>
          <a:noFill/>
          <a:ln>
            <a:noFill/>
          </a:ln>
        </p:spPr>
      </p:pic>
      <p:pic>
        <p:nvPicPr>
          <p:cNvPr descr="A logo on an orange background&#10;&#10;AI-generated content may be incorrect." id="100" name="Google Shape;100;p19"/>
          <p:cNvPicPr preferRelativeResize="0"/>
          <p:nvPr/>
        </p:nvPicPr>
        <p:blipFill rotWithShape="1">
          <a:blip r:embed="rId6">
            <a:alphaModFix/>
          </a:blip>
          <a:srcRect b="0" l="0" r="0" t="0"/>
          <a:stretch/>
        </p:blipFill>
        <p:spPr>
          <a:xfrm>
            <a:off x="1865997" y="810917"/>
            <a:ext cx="736088" cy="736088"/>
          </a:xfrm>
          <a:prstGeom prst="rect">
            <a:avLst/>
          </a:prstGeom>
          <a:noFill/>
          <a:ln>
            <a:noFill/>
          </a:ln>
        </p:spPr>
      </p:pic>
      <p:pic>
        <p:nvPicPr>
          <p:cNvPr descr="A white and orange sign with buildings and text&#10;&#10;AI-generated content may be incorrect." id="101" name="Google Shape;101;p19"/>
          <p:cNvPicPr preferRelativeResize="0"/>
          <p:nvPr/>
        </p:nvPicPr>
        <p:blipFill rotWithShape="1">
          <a:blip r:embed="rId7">
            <a:alphaModFix/>
          </a:blip>
          <a:srcRect b="0" l="0" r="0" t="0"/>
          <a:stretch/>
        </p:blipFill>
        <p:spPr>
          <a:xfrm>
            <a:off x="2671015" y="810917"/>
            <a:ext cx="736088" cy="736088"/>
          </a:xfrm>
          <a:prstGeom prst="rect">
            <a:avLst/>
          </a:prstGeom>
          <a:noFill/>
          <a:ln>
            <a:noFill/>
          </a:ln>
        </p:spPr>
      </p:pic>
      <p:pic>
        <p:nvPicPr>
          <p:cNvPr descr="A blue background with white text and a logo&#10;&#10;AI-generated content may be incorrect." id="102" name="Google Shape;102;p19"/>
          <p:cNvPicPr preferRelativeResize="0"/>
          <p:nvPr/>
        </p:nvPicPr>
        <p:blipFill rotWithShape="1">
          <a:blip r:embed="rId8">
            <a:alphaModFix/>
          </a:blip>
          <a:srcRect b="0" l="0" r="0" t="0"/>
          <a:stretch/>
        </p:blipFill>
        <p:spPr>
          <a:xfrm>
            <a:off x="2668140" y="1783803"/>
            <a:ext cx="736088" cy="736088"/>
          </a:xfrm>
          <a:prstGeom prst="rect">
            <a:avLst/>
          </a:prstGeom>
          <a:noFill/>
          <a:ln>
            <a:noFill/>
          </a:ln>
        </p:spPr>
      </p:pic>
      <p:pic>
        <p:nvPicPr>
          <p:cNvPr descr="A green and white sign with a planet earth in the middle&#10;&#10;AI-generated content may be incorrect." id="103" name="Google Shape;103;p19"/>
          <p:cNvPicPr preferRelativeResize="0"/>
          <p:nvPr/>
        </p:nvPicPr>
        <p:blipFill rotWithShape="1">
          <a:blip r:embed="rId9">
            <a:alphaModFix/>
          </a:blip>
          <a:srcRect b="0" l="0" r="0" t="0"/>
          <a:stretch/>
        </p:blipFill>
        <p:spPr>
          <a:xfrm>
            <a:off x="253079" y="1780949"/>
            <a:ext cx="741803" cy="741803"/>
          </a:xfrm>
          <a:prstGeom prst="rect">
            <a:avLst/>
          </a:prstGeom>
          <a:noFill/>
          <a:ln>
            <a:noFill/>
          </a:ln>
        </p:spPr>
      </p:pic>
      <p:pic>
        <p:nvPicPr>
          <p:cNvPr descr="A green sign with white text and a tree and birds&#10;&#10;AI-generated content may be incorrect." id="104" name="Google Shape;104;p19"/>
          <p:cNvPicPr preferRelativeResize="0"/>
          <p:nvPr/>
        </p:nvPicPr>
        <p:blipFill rotWithShape="1">
          <a:blip r:embed="rId10">
            <a:alphaModFix/>
          </a:blip>
          <a:srcRect b="0" l="0" r="0" t="0"/>
          <a:stretch/>
        </p:blipFill>
        <p:spPr>
          <a:xfrm>
            <a:off x="1058108" y="1780949"/>
            <a:ext cx="741803" cy="741803"/>
          </a:xfrm>
          <a:prstGeom prst="rect">
            <a:avLst/>
          </a:prstGeom>
          <a:noFill/>
          <a:ln>
            <a:noFill/>
          </a:ln>
        </p:spPr>
      </p:pic>
      <p:pic>
        <p:nvPicPr>
          <p:cNvPr descr="A bird with a branch on a mallet&#10;&#10;AI-generated content may be incorrect." id="105" name="Google Shape;105;p19"/>
          <p:cNvPicPr preferRelativeResize="0"/>
          <p:nvPr/>
        </p:nvPicPr>
        <p:blipFill rotWithShape="1">
          <a:blip r:embed="rId11">
            <a:alphaModFix/>
          </a:blip>
          <a:srcRect b="0" l="0" r="0" t="0"/>
          <a:stretch/>
        </p:blipFill>
        <p:spPr>
          <a:xfrm>
            <a:off x="1863134" y="1780940"/>
            <a:ext cx="741803" cy="741803"/>
          </a:xfrm>
          <a:prstGeom prst="rect">
            <a:avLst/>
          </a:prstGeom>
          <a:noFill/>
          <a:ln>
            <a:noFill/>
          </a:ln>
        </p:spPr>
      </p:pic>
      <p:sp>
        <p:nvSpPr>
          <p:cNvPr id="106" name="Google Shape;106;p19"/>
          <p:cNvSpPr txBox="1"/>
          <p:nvPr/>
        </p:nvSpPr>
        <p:spPr>
          <a:xfrm>
            <a:off x="4229876" y="2522751"/>
            <a:ext cx="11031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9"/>
          <p:cNvSpPr txBox="1"/>
          <p:nvPr/>
        </p:nvSpPr>
        <p:spPr>
          <a:xfrm>
            <a:off x="6440146" y="2469299"/>
            <a:ext cx="549592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nl-NL" sz="1800" u="none" cap="none" strike="noStrike">
                <a:solidFill>
                  <a:schemeClr val="lt1"/>
                </a:solidFill>
                <a:latin typeface="Century Gothic"/>
                <a:ea typeface="Century Gothic"/>
                <a:cs typeface="Century Gothic"/>
                <a:sym typeface="Century Gothic"/>
              </a:rPr>
              <a:t>The green competences that promoted from my scenario are:</a:t>
            </a:r>
            <a:endParaRPr b="0" i="0" sz="1400" u="none" cap="none" strike="noStrike">
              <a:solidFill>
                <a:srgbClr val="000000"/>
              </a:solidFill>
              <a:latin typeface="Arial"/>
              <a:ea typeface="Arial"/>
              <a:cs typeface="Arial"/>
              <a:sym typeface="Arial"/>
            </a:endParaRPr>
          </a:p>
        </p:txBody>
      </p:sp>
      <p:graphicFrame>
        <p:nvGraphicFramePr>
          <p:cNvPr id="108" name="Google Shape;108;p19"/>
          <p:cNvGraphicFramePr/>
          <p:nvPr/>
        </p:nvGraphicFramePr>
        <p:xfrm>
          <a:off x="5706291" y="3429000"/>
          <a:ext cx="3000000" cy="3000000"/>
        </p:xfrm>
        <a:graphic>
          <a:graphicData uri="http://schemas.openxmlformats.org/drawingml/2006/table">
            <a:tbl>
              <a:tblPr bandRow="1" firstRow="1">
                <a:noFill/>
                <a:tableStyleId>{6D3194D3-FC84-4697-BA40-A8DB0922BAC4}</a:tableStyleId>
              </a:tblPr>
              <a:tblGrid>
                <a:gridCol w="2002025"/>
                <a:gridCol w="1538250"/>
                <a:gridCol w="1304475"/>
                <a:gridCol w="1114000"/>
              </a:tblGrid>
              <a:tr h="568950">
                <a:tc>
                  <a:txBody>
                    <a:bodyPr/>
                    <a:lstStyle/>
                    <a:p>
                      <a:pPr indent="0" lvl="0" marL="0" marR="0" rtl="0" algn="l">
                        <a:lnSpc>
                          <a:spcPct val="100000"/>
                        </a:lnSpc>
                        <a:spcBef>
                          <a:spcPts val="0"/>
                        </a:spcBef>
                        <a:spcAft>
                          <a:spcPts val="0"/>
                        </a:spcAft>
                        <a:buClr>
                          <a:schemeClr val="lt1"/>
                        </a:buClr>
                        <a:buSzPts val="1200"/>
                        <a:buFont typeface="Century Gothic"/>
                        <a:buNone/>
                      </a:pPr>
                      <a:r>
                        <a:rPr b="1" lang="nl-NL" sz="1200" u="none" cap="none" strike="noStrike">
                          <a:solidFill>
                            <a:schemeClr val="lt1"/>
                          </a:solidFill>
                          <a:latin typeface="Century Gothic"/>
                          <a:ea typeface="Century Gothic"/>
                          <a:cs typeface="Century Gothic"/>
                          <a:sym typeface="Century Gothic"/>
                        </a:rPr>
                        <a:t>Embodying Sustainable Values</a:t>
                      </a:r>
                      <a:endParaRPr b="1" sz="1200" u="none" cap="none" strike="noStrike">
                        <a:solidFill>
                          <a:schemeClr val="lt1"/>
                        </a:solidFill>
                        <a:highlight>
                          <a:schemeClr val="dk1"/>
                        </a:highlight>
                        <a:latin typeface="Century Gothic"/>
                        <a:ea typeface="Century Gothic"/>
                        <a:cs typeface="Century Gothic"/>
                        <a:sym typeface="Century Gothic"/>
                      </a:endParaRPr>
                    </a:p>
                  </a:txBody>
                  <a:tcPr marT="0" marB="0" marR="68575" marL="68575" anchor="ctr">
                    <a:lnR cap="flat" cmpd="sng" w="12700">
                      <a:solidFill>
                        <a:schemeClr val="lt1"/>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Valuing Sustainability</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lnL cap="flat" cmpd="sng" w="12700">
                      <a:solidFill>
                        <a:schemeClr val="lt1"/>
                      </a:solidFill>
                      <a:prstDash val="solid"/>
                      <a:round/>
                      <a:headEnd len="sm" w="sm" type="none"/>
                      <a:tailEnd len="sm" w="sm" type="none"/>
                    </a:lnL>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Supporting Fairness</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Promoting Nature</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r>
              <a:tr h="568950">
                <a:tc>
                  <a:txBody>
                    <a:bodyPr/>
                    <a:lstStyle/>
                    <a:p>
                      <a:pPr indent="0" lvl="0" marL="0" marR="0" rtl="0" algn="l">
                        <a:lnSpc>
                          <a:spcPct val="100000"/>
                        </a:lnSpc>
                        <a:spcBef>
                          <a:spcPts val="0"/>
                        </a:spcBef>
                        <a:spcAft>
                          <a:spcPts val="0"/>
                        </a:spcAft>
                        <a:buClr>
                          <a:schemeClr val="lt1"/>
                        </a:buClr>
                        <a:buSzPts val="1200"/>
                        <a:buFont typeface="Century Gothic"/>
                        <a:buNone/>
                      </a:pPr>
                      <a:r>
                        <a:rPr b="1" lang="nl-NL" sz="1200" u="none" cap="none" strike="noStrike">
                          <a:solidFill>
                            <a:schemeClr val="lt1"/>
                          </a:solidFill>
                          <a:latin typeface="Century Gothic"/>
                          <a:ea typeface="Century Gothic"/>
                          <a:cs typeface="Century Gothic"/>
                          <a:sym typeface="Century Gothic"/>
                        </a:rPr>
                        <a:t>Embracing Complexity in Sustainability</a:t>
                      </a:r>
                      <a:endParaRPr b="1" sz="1200" u="none" cap="none" strike="noStrike">
                        <a:solidFill>
                          <a:schemeClr val="lt1"/>
                        </a:solidFill>
                        <a:latin typeface="Century Gothic"/>
                        <a:ea typeface="Century Gothic"/>
                        <a:cs typeface="Century Gothic"/>
                        <a:sym typeface="Century Gothic"/>
                      </a:endParaRPr>
                    </a:p>
                  </a:txBody>
                  <a:tcPr marT="0" marB="0" marR="68575" marL="68575" anchor="ctr">
                    <a:lnR cap="flat" cmpd="sng" w="12700">
                      <a:solidFill>
                        <a:schemeClr val="lt1"/>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Systems Thinking</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lnL cap="flat" cmpd="sng" w="12700">
                      <a:solidFill>
                        <a:schemeClr val="lt1"/>
                      </a:solidFill>
                      <a:prstDash val="solid"/>
                      <a:round/>
                      <a:headEnd len="sm" w="sm" type="none"/>
                      <a:tailEnd len="sm" w="sm" type="none"/>
                    </a:lnL>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Critical Thinking</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c>
                  <a:txBody>
                    <a:bodyPr/>
                    <a:lstStyle/>
                    <a:p>
                      <a:pPr indent="0" lvl="0" marL="0" marR="0" rtl="0" algn="l">
                        <a:lnSpc>
                          <a:spcPct val="100000"/>
                        </a:lnSpc>
                        <a:spcBef>
                          <a:spcPts val="0"/>
                        </a:spcBef>
                        <a:spcAft>
                          <a:spcPts val="0"/>
                        </a:spcAft>
                        <a:buClr>
                          <a:schemeClr val="lt1"/>
                        </a:buClr>
                        <a:buSzPts val="1200"/>
                        <a:buFont typeface="Century Gothic"/>
                        <a:buNone/>
                      </a:pPr>
                      <a:r>
                        <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r>
              <a:tr h="568950">
                <a:tc>
                  <a:txBody>
                    <a:bodyPr/>
                    <a:lstStyle/>
                    <a:p>
                      <a:pPr indent="0" lvl="0" marL="0" marR="0" rtl="0" algn="l">
                        <a:lnSpc>
                          <a:spcPct val="100000"/>
                        </a:lnSpc>
                        <a:spcBef>
                          <a:spcPts val="0"/>
                        </a:spcBef>
                        <a:spcAft>
                          <a:spcPts val="0"/>
                        </a:spcAft>
                        <a:buClr>
                          <a:schemeClr val="lt1"/>
                        </a:buClr>
                        <a:buSzPts val="1200"/>
                        <a:buFont typeface="Century Gothic"/>
                        <a:buNone/>
                      </a:pPr>
                      <a:r>
                        <a:rPr b="1" lang="nl-NL" sz="1200" u="none" cap="none" strike="noStrike">
                          <a:solidFill>
                            <a:schemeClr val="lt1"/>
                          </a:solidFill>
                          <a:latin typeface="Century Gothic"/>
                          <a:ea typeface="Century Gothic"/>
                          <a:cs typeface="Century Gothic"/>
                          <a:sym typeface="Century Gothic"/>
                        </a:rPr>
                        <a:t>Envisioning Sustainable Futures</a:t>
                      </a:r>
                      <a:endParaRPr b="1" sz="1200" u="none" cap="none" strike="noStrike">
                        <a:solidFill>
                          <a:schemeClr val="lt1"/>
                        </a:solidFill>
                        <a:latin typeface="Century Gothic"/>
                        <a:ea typeface="Century Gothic"/>
                        <a:cs typeface="Century Gothic"/>
                        <a:sym typeface="Century Gothic"/>
                      </a:endParaRPr>
                    </a:p>
                  </a:txBody>
                  <a:tcPr marT="0" marB="0" marR="68575" marL="68575" anchor="ctr">
                    <a:lnR cap="flat" cmpd="sng" w="12700">
                      <a:solidFill>
                        <a:schemeClr val="lt1"/>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Futures Literacy</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lnL cap="flat" cmpd="sng" w="12700">
                      <a:solidFill>
                        <a:schemeClr val="lt1"/>
                      </a:solidFill>
                      <a:prstDash val="solid"/>
                      <a:round/>
                      <a:headEnd len="sm" w="sm" type="none"/>
                      <a:tailEnd len="sm" w="sm" type="none"/>
                    </a:lnL>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Adaptability</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c>
                  <a:txBody>
                    <a:bodyPr/>
                    <a:lstStyle/>
                    <a:p>
                      <a:pPr indent="0" lvl="0" marL="0" marR="0" rtl="0" algn="l">
                        <a:lnSpc>
                          <a:spcPct val="100000"/>
                        </a:lnSpc>
                        <a:spcBef>
                          <a:spcPts val="0"/>
                        </a:spcBef>
                        <a:spcAft>
                          <a:spcPts val="0"/>
                        </a:spcAft>
                        <a:buClr>
                          <a:schemeClr val="lt1"/>
                        </a:buClr>
                        <a:buSzPts val="1200"/>
                        <a:buFont typeface="Century Gothic"/>
                        <a:buNone/>
                      </a:pPr>
                      <a:r>
                        <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r>
              <a:tr h="568950">
                <a:tc>
                  <a:txBody>
                    <a:bodyPr/>
                    <a:lstStyle/>
                    <a:p>
                      <a:pPr indent="0" lvl="0" marL="0" marR="0" rtl="0" algn="l">
                        <a:lnSpc>
                          <a:spcPct val="100000"/>
                        </a:lnSpc>
                        <a:spcBef>
                          <a:spcPts val="0"/>
                        </a:spcBef>
                        <a:spcAft>
                          <a:spcPts val="0"/>
                        </a:spcAft>
                        <a:buClr>
                          <a:schemeClr val="lt1"/>
                        </a:buClr>
                        <a:buSzPts val="1200"/>
                        <a:buFont typeface="Century Gothic"/>
                        <a:buNone/>
                      </a:pPr>
                      <a:r>
                        <a:rPr b="1" lang="nl-NL" sz="1200" u="none" cap="none" strike="noStrike">
                          <a:solidFill>
                            <a:schemeClr val="lt1"/>
                          </a:solidFill>
                          <a:latin typeface="Century Gothic"/>
                          <a:ea typeface="Century Gothic"/>
                          <a:cs typeface="Century Gothic"/>
                          <a:sym typeface="Century Gothic"/>
                        </a:rPr>
                        <a:t>Acting for Sustainability</a:t>
                      </a:r>
                      <a:endParaRPr b="1" sz="1200" u="none" cap="none" strike="noStrike">
                        <a:solidFill>
                          <a:schemeClr val="lt1"/>
                        </a:solidFill>
                        <a:latin typeface="Century Gothic"/>
                        <a:ea typeface="Century Gothic"/>
                        <a:cs typeface="Century Gothic"/>
                        <a:sym typeface="Century Gothic"/>
                      </a:endParaRPr>
                    </a:p>
                  </a:txBody>
                  <a:tcPr marT="0" marB="0" marR="68575" marL="68575" anchor="ctr">
                    <a:lnR cap="flat" cmpd="sng" w="12700">
                      <a:solidFill>
                        <a:schemeClr val="lt1"/>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Political Agency</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lnL cap="flat" cmpd="sng" w="12700">
                      <a:solidFill>
                        <a:schemeClr val="lt1"/>
                      </a:solidFill>
                      <a:prstDash val="solid"/>
                      <a:round/>
                      <a:headEnd len="sm" w="sm" type="none"/>
                      <a:tailEnd len="sm" w="sm" type="none"/>
                    </a:lnL>
                  </a:tcPr>
                </a:tc>
                <a:tc>
                  <a:txBody>
                    <a:bodyPr/>
                    <a:lstStyle/>
                    <a:p>
                      <a:pPr indent="0" lvl="0" marL="0" marR="0" rtl="0" algn="l">
                        <a:lnSpc>
                          <a:spcPct val="100000"/>
                        </a:lnSpc>
                        <a:spcBef>
                          <a:spcPts val="0"/>
                        </a:spcBef>
                        <a:spcAft>
                          <a:spcPts val="0"/>
                        </a:spcAft>
                        <a:buClr>
                          <a:schemeClr val="lt1"/>
                        </a:buClr>
                        <a:buSzPts val="1200"/>
                        <a:buFont typeface="Century Gothic"/>
                        <a:buNone/>
                      </a:pPr>
                      <a:r>
                        <a:rPr b="0" lang="nl-NL" sz="1200" u="none" cap="none" strike="noStrike">
                          <a:solidFill>
                            <a:schemeClr val="lt1"/>
                          </a:solidFill>
                          <a:latin typeface="Century Gothic"/>
                          <a:ea typeface="Century Gothic"/>
                          <a:cs typeface="Century Gothic"/>
                          <a:sym typeface="Century Gothic"/>
                        </a:rPr>
                        <a:t>Collective Action</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c>
                  <a:txBody>
                    <a:bodyPr/>
                    <a:lstStyle/>
                    <a:p>
                      <a:pPr indent="0" lvl="0" marL="0" marR="0" rtl="0" algn="l">
                        <a:lnSpc>
                          <a:spcPct val="100000"/>
                        </a:lnSpc>
                        <a:spcBef>
                          <a:spcPts val="0"/>
                        </a:spcBef>
                        <a:spcAft>
                          <a:spcPts val="0"/>
                        </a:spcAft>
                        <a:buClr>
                          <a:schemeClr val="lt1"/>
                        </a:buClr>
                        <a:buSzPts val="1200"/>
                        <a:buFont typeface="Century Gothic"/>
                        <a:buNone/>
                      </a:pPr>
                      <a:r>
                        <a:t/>
                      </a:r>
                      <a:endParaRPr b="0" sz="1200" u="none" cap="none" strike="noStrike">
                        <a:solidFill>
                          <a:schemeClr val="lt1"/>
                        </a:solidFill>
                        <a:latin typeface="Century Gothic"/>
                        <a:ea typeface="Century Gothic"/>
                        <a:cs typeface="Century Gothic"/>
                        <a:sym typeface="Century Gothic"/>
                      </a:endParaRPr>
                    </a:p>
                  </a:txBody>
                  <a:tcPr marT="0" marB="0" marR="68575" marL="68575" anchor="ctr"/>
                </a:tc>
              </a:tr>
            </a:tbl>
          </a:graphicData>
        </a:graphic>
      </p:graphicFrame>
      <p:sp>
        <p:nvSpPr>
          <p:cNvPr id="109" name="Google Shape;109;p19"/>
          <p:cNvSpPr txBox="1"/>
          <p:nvPr/>
        </p:nvSpPr>
        <p:spPr>
          <a:xfrm>
            <a:off x="8602617" y="2984416"/>
            <a:ext cx="29769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9"/>
          <p:cNvSpPr txBox="1"/>
          <p:nvPr/>
        </p:nvSpPr>
        <p:spPr>
          <a:xfrm>
            <a:off x="8104962" y="623564"/>
            <a:ext cx="2802000" cy="307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cartoon of a tree with a face and leaves&#10;&#10;AI-generated content may be incorrect." id="111" name="Google Shape;111;p19"/>
          <p:cNvPicPr preferRelativeResize="0"/>
          <p:nvPr/>
        </p:nvPicPr>
        <p:blipFill rotWithShape="1">
          <a:blip r:embed="rId12">
            <a:alphaModFix/>
          </a:blip>
          <a:srcRect b="0" l="0" r="0" t="0"/>
          <a:stretch/>
        </p:blipFill>
        <p:spPr>
          <a:xfrm>
            <a:off x="10377087" y="-122326"/>
            <a:ext cx="1858038" cy="1858038"/>
          </a:xfrm>
          <a:prstGeom prst="rect">
            <a:avLst/>
          </a:prstGeom>
          <a:noFill/>
          <a:ln>
            <a:noFill/>
          </a:ln>
        </p:spPr>
      </p:pic>
      <p:sp>
        <p:nvSpPr>
          <p:cNvPr id="112" name="Google Shape;112;p19"/>
          <p:cNvSpPr txBox="1"/>
          <p:nvPr/>
        </p:nvSpPr>
        <p:spPr>
          <a:xfrm>
            <a:off x="507500" y="2787100"/>
            <a:ext cx="4498800" cy="197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6:</a:t>
            </a:r>
            <a:r>
              <a:rPr lang="nl-NL" sz="1100">
                <a:solidFill>
                  <a:schemeClr val="lt1"/>
                </a:solidFill>
                <a:latin typeface="Century Gothic"/>
                <a:ea typeface="Century Gothic"/>
                <a:cs typeface="Century Gothic"/>
                <a:sym typeface="Century Gothic"/>
              </a:rPr>
              <a:t> Clean Water and Sanitation</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7:</a:t>
            </a:r>
            <a:r>
              <a:rPr lang="nl-NL" sz="1100">
                <a:solidFill>
                  <a:schemeClr val="lt1"/>
                </a:solidFill>
                <a:latin typeface="Century Gothic"/>
                <a:ea typeface="Century Gothic"/>
                <a:cs typeface="Century Gothic"/>
                <a:sym typeface="Century Gothic"/>
              </a:rPr>
              <a:t> Affordable and Clean Energy</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9:</a:t>
            </a:r>
            <a:r>
              <a:rPr lang="nl-NL" sz="1100">
                <a:solidFill>
                  <a:schemeClr val="lt1"/>
                </a:solidFill>
                <a:latin typeface="Century Gothic"/>
                <a:ea typeface="Century Gothic"/>
                <a:cs typeface="Century Gothic"/>
                <a:sym typeface="Century Gothic"/>
              </a:rPr>
              <a:t> Industry, Innovation and Infrastructure</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11:</a:t>
            </a:r>
            <a:r>
              <a:rPr lang="nl-NL" sz="1100">
                <a:solidFill>
                  <a:schemeClr val="lt1"/>
                </a:solidFill>
                <a:latin typeface="Century Gothic"/>
                <a:ea typeface="Century Gothic"/>
                <a:cs typeface="Century Gothic"/>
                <a:sym typeface="Century Gothic"/>
              </a:rPr>
              <a:t> Sustainable Cities and Communities</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12:</a:t>
            </a:r>
            <a:r>
              <a:rPr lang="nl-NL" sz="1100">
                <a:solidFill>
                  <a:schemeClr val="lt1"/>
                </a:solidFill>
                <a:latin typeface="Century Gothic"/>
                <a:ea typeface="Century Gothic"/>
                <a:cs typeface="Century Gothic"/>
                <a:sym typeface="Century Gothic"/>
              </a:rPr>
              <a:t> Responsible Consumption and Production</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13:</a:t>
            </a:r>
            <a:r>
              <a:rPr lang="nl-NL" sz="1100">
                <a:solidFill>
                  <a:schemeClr val="lt1"/>
                </a:solidFill>
                <a:latin typeface="Century Gothic"/>
                <a:ea typeface="Century Gothic"/>
                <a:cs typeface="Century Gothic"/>
                <a:sym typeface="Century Gothic"/>
              </a:rPr>
              <a:t> Climate Action</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15:</a:t>
            </a:r>
            <a:r>
              <a:rPr lang="nl-NL" sz="1100">
                <a:solidFill>
                  <a:schemeClr val="lt1"/>
                </a:solidFill>
                <a:latin typeface="Century Gothic"/>
                <a:ea typeface="Century Gothic"/>
                <a:cs typeface="Century Gothic"/>
                <a:sym typeface="Century Gothic"/>
              </a:rPr>
              <a:t> Life on Land</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16:</a:t>
            </a:r>
            <a:r>
              <a:rPr lang="nl-NL" sz="1100">
                <a:solidFill>
                  <a:schemeClr val="lt1"/>
                </a:solidFill>
                <a:latin typeface="Century Gothic"/>
                <a:ea typeface="Century Gothic"/>
                <a:cs typeface="Century Gothic"/>
                <a:sym typeface="Century Gothic"/>
              </a:rPr>
              <a:t> Peace, Justice and Strong Institutions</a:t>
            </a:r>
            <a:endParaRPr sz="11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nl-NL" sz="1100">
                <a:solidFill>
                  <a:schemeClr val="lt1"/>
                </a:solidFill>
                <a:latin typeface="Century Gothic"/>
                <a:ea typeface="Century Gothic"/>
                <a:cs typeface="Century Gothic"/>
                <a:sym typeface="Century Gothic"/>
              </a:rPr>
              <a:t>✅ </a:t>
            </a:r>
            <a:r>
              <a:rPr b="1" lang="nl-NL" sz="1100">
                <a:solidFill>
                  <a:schemeClr val="lt1"/>
                </a:solidFill>
                <a:latin typeface="Century Gothic"/>
                <a:ea typeface="Century Gothic"/>
                <a:cs typeface="Century Gothic"/>
                <a:sym typeface="Century Gothic"/>
              </a:rPr>
              <a:t>SDG 17:</a:t>
            </a:r>
            <a:r>
              <a:rPr lang="nl-NL" sz="1100">
                <a:solidFill>
                  <a:schemeClr val="lt1"/>
                </a:solidFill>
                <a:latin typeface="Century Gothic"/>
                <a:ea typeface="Century Gothic"/>
                <a:cs typeface="Century Gothic"/>
                <a:sym typeface="Century Gothic"/>
              </a:rPr>
              <a:t> Partnerships for the Goals</a:t>
            </a:r>
            <a:endParaRPr sz="3000">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500"/>
                                        <p:tgtEl>
                                          <p:spTgt spid="1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additive="base">
                                        <p:cTn dur="500"/>
                                        <p:tgtEl>
                                          <p:spTgt spid="11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nvSpPr>
        <p:spPr>
          <a:xfrm>
            <a:off x="297410" y="504481"/>
            <a:ext cx="671646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nl-NL" sz="1800" u="none" cap="none" strike="noStrike">
                <a:solidFill>
                  <a:schemeClr val="lt1"/>
                </a:solidFill>
                <a:latin typeface="Century Gothic"/>
                <a:ea typeface="Century Gothic"/>
                <a:cs typeface="Century Gothic"/>
                <a:sym typeface="Century Gothic"/>
              </a:rPr>
              <a:t>I will collaborate with:</a:t>
            </a:r>
            <a:endParaRPr b="0" i="0" sz="1400" u="none" cap="none" strike="noStrike">
              <a:solidFill>
                <a:srgbClr val="000000"/>
              </a:solidFill>
              <a:latin typeface="Arial"/>
              <a:ea typeface="Arial"/>
              <a:cs typeface="Arial"/>
              <a:sym typeface="Arial"/>
            </a:endParaRPr>
          </a:p>
        </p:txBody>
      </p:sp>
      <p:sp>
        <p:nvSpPr>
          <p:cNvPr id="118" name="Google Shape;118;p20"/>
          <p:cNvSpPr txBox="1"/>
          <p:nvPr/>
        </p:nvSpPr>
        <p:spPr>
          <a:xfrm>
            <a:off x="297400" y="967827"/>
            <a:ext cx="6111000" cy="2098800"/>
          </a:xfrm>
          <a:prstGeom prst="rect">
            <a:avLst/>
          </a:prstGeom>
          <a:noFill/>
          <a:ln>
            <a:noFill/>
          </a:ln>
        </p:spPr>
        <p:txBody>
          <a:bodyPr anchorCtr="0" anchor="t" bIns="45700" lIns="91425" spcFirstLastPara="1" rIns="91425" wrap="square" tIns="45700">
            <a:spAutoFit/>
          </a:bodyPr>
          <a:lstStyle/>
          <a:p>
            <a:pPr indent="-361950" lvl="0" marL="457200" marR="0" rtl="0" algn="l">
              <a:lnSpc>
                <a:spcPct val="115000"/>
              </a:lnSpc>
              <a:spcBef>
                <a:spcPts val="1200"/>
              </a:spcBef>
              <a:spcAft>
                <a:spcPts val="0"/>
              </a:spcAft>
              <a:buClr>
                <a:schemeClr val="lt1"/>
              </a:buClr>
              <a:buSzPts val="2100"/>
              <a:buFont typeface="Century Gothic"/>
              <a:buChar char="•"/>
            </a:pPr>
            <a:r>
              <a:rPr b="1" i="0" lang="nl-NL" sz="1300" u="none" cap="none" strike="noStrike">
                <a:solidFill>
                  <a:schemeClr val="lt1"/>
                </a:solidFill>
                <a:latin typeface="Century Gothic"/>
                <a:ea typeface="Century Gothic"/>
                <a:cs typeface="Century Gothic"/>
                <a:sym typeface="Century Gothic"/>
              </a:rPr>
              <a:t>Local Environmental Education Center </a:t>
            </a:r>
            <a:r>
              <a:rPr b="0" i="0" lang="nl-NL" sz="1300" u="none" cap="none" strike="noStrike">
                <a:solidFill>
                  <a:schemeClr val="lt1"/>
                </a:solidFill>
                <a:latin typeface="Century Gothic"/>
                <a:ea typeface="Century Gothic"/>
                <a:cs typeface="Century Gothic"/>
                <a:sym typeface="Century Gothic"/>
              </a:rPr>
              <a:t>– provide environmental data, organize workshops.</a:t>
            </a:r>
            <a:endParaRPr b="0" i="0" sz="1300" u="none" cap="none" strike="noStrike">
              <a:solidFill>
                <a:schemeClr val="lt1"/>
              </a:solidFill>
              <a:latin typeface="Century Gothic"/>
              <a:ea typeface="Century Gothic"/>
              <a:cs typeface="Century Gothic"/>
              <a:sym typeface="Century Gothic"/>
            </a:endParaRPr>
          </a:p>
          <a:p>
            <a:pPr indent="-361950" lvl="0" marL="457200" marR="0" rtl="0" algn="l">
              <a:lnSpc>
                <a:spcPct val="115000"/>
              </a:lnSpc>
              <a:spcBef>
                <a:spcPts val="0"/>
              </a:spcBef>
              <a:spcAft>
                <a:spcPts val="0"/>
              </a:spcAft>
              <a:buClr>
                <a:schemeClr val="lt1"/>
              </a:buClr>
              <a:buSzPts val="2100"/>
              <a:buFont typeface="Century Gothic"/>
              <a:buChar char="•"/>
            </a:pPr>
            <a:r>
              <a:rPr b="1" i="0" lang="nl-NL" sz="1300" u="none" cap="none" strike="noStrike">
                <a:solidFill>
                  <a:schemeClr val="lt1"/>
                </a:solidFill>
                <a:latin typeface="Century Gothic"/>
                <a:ea typeface="Century Gothic"/>
                <a:cs typeface="Century Gothic"/>
                <a:sym typeface="Century Gothic"/>
              </a:rPr>
              <a:t>Municipality Environmental Office</a:t>
            </a:r>
            <a:r>
              <a:rPr b="0" i="0" lang="nl-NL" sz="1300" u="none" cap="none" strike="noStrike">
                <a:solidFill>
                  <a:schemeClr val="lt1"/>
                </a:solidFill>
                <a:latin typeface="Century Gothic"/>
                <a:ea typeface="Century Gothic"/>
                <a:cs typeface="Century Gothic"/>
                <a:sym typeface="Century Gothic"/>
              </a:rPr>
              <a:t> – suggest local sustainability challenges.</a:t>
            </a:r>
            <a:endParaRPr b="0" i="0" sz="1300" u="none" cap="none" strike="noStrike">
              <a:solidFill>
                <a:schemeClr val="lt1"/>
              </a:solidFill>
              <a:latin typeface="Century Gothic"/>
              <a:ea typeface="Century Gothic"/>
              <a:cs typeface="Century Gothic"/>
              <a:sym typeface="Century Gothic"/>
            </a:endParaRPr>
          </a:p>
          <a:p>
            <a:pPr indent="-361950" lvl="0" marL="457200" marR="0" rtl="0" algn="l">
              <a:lnSpc>
                <a:spcPct val="115000"/>
              </a:lnSpc>
              <a:spcBef>
                <a:spcPts val="0"/>
              </a:spcBef>
              <a:spcAft>
                <a:spcPts val="0"/>
              </a:spcAft>
              <a:buClr>
                <a:schemeClr val="lt1"/>
              </a:buClr>
              <a:buSzPts val="2100"/>
              <a:buFont typeface="Century Gothic"/>
              <a:buChar char="•"/>
            </a:pPr>
            <a:r>
              <a:rPr b="1" i="0" lang="nl-NL" sz="1300" u="none" cap="none" strike="noStrike">
                <a:solidFill>
                  <a:schemeClr val="lt1"/>
                </a:solidFill>
                <a:latin typeface="Century Gothic"/>
                <a:ea typeface="Century Gothic"/>
                <a:cs typeface="Century Gothic"/>
                <a:sym typeface="Century Gothic"/>
              </a:rPr>
              <a:t>Parents Association </a:t>
            </a:r>
            <a:r>
              <a:rPr b="0" i="0" lang="nl-NL" sz="1300" u="none" cap="none" strike="noStrike">
                <a:solidFill>
                  <a:schemeClr val="lt1"/>
                </a:solidFill>
                <a:latin typeface="Century Gothic"/>
                <a:ea typeface="Century Gothic"/>
                <a:cs typeface="Century Gothic"/>
                <a:sym typeface="Century Gothic"/>
              </a:rPr>
              <a:t>assist in exhibition organization.</a:t>
            </a:r>
            <a:endParaRPr b="0" i="0" sz="1300" u="none" cap="none" strike="noStrike">
              <a:solidFill>
                <a:schemeClr val="lt1"/>
              </a:solidFill>
              <a:latin typeface="Century Gothic"/>
              <a:ea typeface="Century Gothic"/>
              <a:cs typeface="Century Gothic"/>
              <a:sym typeface="Century Gothic"/>
            </a:endParaRPr>
          </a:p>
          <a:p>
            <a:pPr indent="0" lvl="0" marL="45720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19" name="Google Shape;119;p20"/>
          <p:cNvSpPr txBox="1"/>
          <p:nvPr/>
        </p:nvSpPr>
        <p:spPr>
          <a:xfrm>
            <a:off x="297409" y="2930062"/>
            <a:ext cx="770999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nl-NL" sz="1800" u="none" cap="none" strike="noStrike">
                <a:solidFill>
                  <a:schemeClr val="lt1"/>
                </a:solidFill>
                <a:latin typeface="Century Gothic"/>
                <a:ea typeface="Century Gothic"/>
                <a:cs typeface="Century Gothic"/>
                <a:sym typeface="Century Gothic"/>
              </a:rPr>
              <a:t>Here is my plan for integrating this scenario in my school this year: </a:t>
            </a:r>
            <a:endParaRPr b="0" i="0" sz="1400" u="none" cap="none" strike="noStrike">
              <a:solidFill>
                <a:srgbClr val="000000"/>
              </a:solidFill>
              <a:latin typeface="Arial"/>
              <a:ea typeface="Arial"/>
              <a:cs typeface="Arial"/>
              <a:sym typeface="Arial"/>
            </a:endParaRPr>
          </a:p>
        </p:txBody>
      </p:sp>
      <p:sp>
        <p:nvSpPr>
          <p:cNvPr id="120" name="Google Shape;120;p20"/>
          <p:cNvSpPr txBox="1"/>
          <p:nvPr/>
        </p:nvSpPr>
        <p:spPr>
          <a:xfrm>
            <a:off x="393107" y="3299394"/>
            <a:ext cx="7349400" cy="331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nl-NL" sz="1400" u="none" cap="none" strike="noStrike">
                <a:solidFill>
                  <a:schemeClr val="lt1"/>
                </a:solidFill>
                <a:latin typeface="Century Gothic"/>
                <a:ea typeface="Century Gothic"/>
                <a:cs typeface="Century Gothic"/>
                <a:sym typeface="Century Gothic"/>
              </a:rPr>
              <a:t>I will :</a:t>
            </a:r>
            <a:endParaRPr b="0" i="0" sz="1400" u="none" cap="none" strike="noStrike">
              <a:solidFill>
                <a:schemeClr val="lt1"/>
              </a:solidFill>
              <a:latin typeface="Century Gothic"/>
              <a:ea typeface="Century Gothic"/>
              <a:cs typeface="Century Gothic"/>
              <a:sym typeface="Century Gothic"/>
            </a:endParaRPr>
          </a:p>
          <a:p>
            <a:pPr indent="-317500" lvl="0" marL="457200" marR="0" rtl="0" algn="l">
              <a:lnSpc>
                <a:spcPct val="115000"/>
              </a:lnSpc>
              <a:spcBef>
                <a:spcPts val="1200"/>
              </a:spcBef>
              <a:spcAft>
                <a:spcPts val="0"/>
              </a:spcAft>
              <a:buClr>
                <a:schemeClr val="lt1"/>
              </a:buClr>
              <a:buSzPts val="1400"/>
              <a:buFont typeface="Century Gothic"/>
              <a:buChar char="●"/>
            </a:pPr>
            <a:r>
              <a:rPr b="0" i="0" lang="nl-NL" sz="1400" u="none" cap="none" strike="noStrike">
                <a:solidFill>
                  <a:schemeClr val="lt1"/>
                </a:solidFill>
                <a:latin typeface="Century Gothic"/>
                <a:ea typeface="Century Gothic"/>
                <a:cs typeface="Century Gothic"/>
                <a:sym typeface="Century Gothic"/>
              </a:rPr>
              <a:t>Implement the 12-lesson plans with students in 7th-9th Gymnasium.</a:t>
            </a:r>
            <a:br>
              <a:rPr b="0" i="0" lang="nl-NL" sz="1400" u="none" cap="none" strike="noStrike">
                <a:solidFill>
                  <a:schemeClr val="lt1"/>
                </a:solidFill>
                <a:latin typeface="Century Gothic"/>
                <a:ea typeface="Century Gothic"/>
                <a:cs typeface="Century Gothic"/>
                <a:sym typeface="Century Gothic"/>
              </a:rPr>
            </a:br>
            <a:endParaRPr b="0" i="0" sz="1400" u="none" cap="none" strike="noStrike">
              <a:solidFill>
                <a:schemeClr val="lt1"/>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lt1"/>
              </a:buClr>
              <a:buSzPts val="1400"/>
              <a:buFont typeface="Century Gothic"/>
              <a:buChar char="●"/>
            </a:pPr>
            <a:r>
              <a:rPr b="0" i="0" lang="nl-NL" sz="1400" u="none" cap="none" strike="noStrike">
                <a:solidFill>
                  <a:schemeClr val="lt1"/>
                </a:solidFill>
                <a:latin typeface="Century Gothic"/>
                <a:ea typeface="Century Gothic"/>
                <a:cs typeface="Century Gothic"/>
                <a:sym typeface="Century Gothic"/>
              </a:rPr>
              <a:t>Engage external stakeholders for real-world connection.</a:t>
            </a:r>
            <a:br>
              <a:rPr b="0" i="0" lang="nl-NL" sz="1400" u="none" cap="none" strike="noStrike">
                <a:solidFill>
                  <a:schemeClr val="lt1"/>
                </a:solidFill>
                <a:latin typeface="Century Gothic"/>
                <a:ea typeface="Century Gothic"/>
                <a:cs typeface="Century Gothic"/>
                <a:sym typeface="Century Gothic"/>
              </a:rPr>
            </a:br>
            <a:endParaRPr b="0" i="0" sz="1400" u="none" cap="none" strike="noStrike">
              <a:solidFill>
                <a:schemeClr val="lt1"/>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lt1"/>
              </a:buClr>
              <a:buSzPts val="1400"/>
              <a:buFont typeface="Century Gothic"/>
              <a:buChar char="●"/>
            </a:pPr>
            <a:r>
              <a:rPr b="0" i="0" lang="nl-NL" sz="1400" u="none" cap="none" strike="noStrike">
                <a:solidFill>
                  <a:schemeClr val="lt1"/>
                </a:solidFill>
                <a:latin typeface="Century Gothic"/>
                <a:ea typeface="Century Gothic"/>
                <a:cs typeface="Century Gothic"/>
                <a:sym typeface="Century Gothic"/>
              </a:rPr>
              <a:t>Organize a virtual and physical exhibition of students’ work.</a:t>
            </a:r>
            <a:br>
              <a:rPr b="0" i="0" lang="nl-NL" sz="1400" u="none" cap="none" strike="noStrike">
                <a:solidFill>
                  <a:schemeClr val="lt1"/>
                </a:solidFill>
                <a:latin typeface="Century Gothic"/>
                <a:ea typeface="Century Gothic"/>
                <a:cs typeface="Century Gothic"/>
                <a:sym typeface="Century Gothic"/>
              </a:rPr>
            </a:br>
            <a:endParaRPr b="0" i="0" sz="1400" u="none" cap="none" strike="noStrike">
              <a:solidFill>
                <a:schemeClr val="lt1"/>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lt1"/>
              </a:buClr>
              <a:buSzPts val="1400"/>
              <a:buFont typeface="Century Gothic"/>
              <a:buChar char="●"/>
            </a:pPr>
            <a:r>
              <a:rPr b="0" i="0" lang="nl-NL" sz="1400" u="none" cap="none" strike="noStrike">
                <a:solidFill>
                  <a:schemeClr val="lt1"/>
                </a:solidFill>
                <a:latin typeface="Century Gothic"/>
                <a:ea typeface="Century Gothic"/>
                <a:cs typeface="Century Gothic"/>
                <a:sym typeface="Century Gothic"/>
              </a:rPr>
              <a:t>Share outcomes with eTwinning or Erasmus+ partners.</a:t>
            </a:r>
            <a:br>
              <a:rPr b="0" i="0" lang="nl-NL" sz="1400" u="none" cap="none" strike="noStrike">
                <a:solidFill>
                  <a:schemeClr val="lt1"/>
                </a:solidFill>
                <a:latin typeface="Century Gothic"/>
                <a:ea typeface="Century Gothic"/>
                <a:cs typeface="Century Gothic"/>
                <a:sym typeface="Century Gothic"/>
              </a:rPr>
            </a:br>
            <a:endParaRPr b="0" i="0" sz="1400" u="none" cap="none" strike="noStrike">
              <a:solidFill>
                <a:schemeClr val="lt1"/>
              </a:solidFill>
              <a:latin typeface="Century Gothic"/>
              <a:ea typeface="Century Gothic"/>
              <a:cs typeface="Century Gothic"/>
              <a:sym typeface="Century Gothic"/>
            </a:endParaRPr>
          </a:p>
          <a:p>
            <a:pPr indent="-298450" lvl="0" marL="457200" marR="0" rtl="0" algn="l">
              <a:lnSpc>
                <a:spcPct val="115000"/>
              </a:lnSpc>
              <a:spcBef>
                <a:spcPts val="0"/>
              </a:spcBef>
              <a:spcAft>
                <a:spcPts val="0"/>
              </a:spcAft>
              <a:buClr>
                <a:schemeClr val="lt1"/>
              </a:buClr>
              <a:buSzPts val="1100"/>
              <a:buFont typeface="Century Gothic"/>
              <a:buChar char="●"/>
            </a:pPr>
            <a:r>
              <a:rPr b="0" i="0" lang="nl-NL" sz="1400" u="none" cap="none" strike="noStrike">
                <a:solidFill>
                  <a:schemeClr val="lt1"/>
                </a:solidFill>
                <a:latin typeface="Century Gothic"/>
                <a:ea typeface="Century Gothic"/>
                <a:cs typeface="Century Gothic"/>
                <a:sym typeface="Century Gothic"/>
              </a:rPr>
              <a:t>Use outcomes from job shadowing visits to inspire new school projects.</a:t>
            </a:r>
            <a:br>
              <a:rPr b="0" i="0" lang="nl-NL" sz="1100" u="none" cap="none" strike="noStrike">
                <a:solidFill>
                  <a:schemeClr val="lt1"/>
                </a:solidFill>
                <a:latin typeface="Century Gothic"/>
                <a:ea typeface="Century Gothic"/>
                <a:cs typeface="Century Gothic"/>
                <a:sym typeface="Century Gothic"/>
              </a:rPr>
            </a:br>
            <a:endParaRPr b="0" i="0" sz="11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